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81" r:id="rId4"/>
    <p:sldId id="285" r:id="rId5"/>
    <p:sldId id="282" r:id="rId6"/>
    <p:sldId id="302" r:id="rId7"/>
    <p:sldId id="293" r:id="rId8"/>
    <p:sldId id="295" r:id="rId9"/>
    <p:sldId id="294" r:id="rId10"/>
    <p:sldId id="297" r:id="rId11"/>
    <p:sldId id="287" r:id="rId12"/>
    <p:sldId id="289" r:id="rId13"/>
    <p:sldId id="270" r:id="rId14"/>
    <p:sldId id="298" r:id="rId15"/>
    <p:sldId id="260" r:id="rId16"/>
    <p:sldId id="264" r:id="rId17"/>
    <p:sldId id="265" r:id="rId18"/>
    <p:sldId id="271" r:id="rId19"/>
    <p:sldId id="272" r:id="rId20"/>
    <p:sldId id="274" r:id="rId21"/>
    <p:sldId id="291" r:id="rId22"/>
    <p:sldId id="299" r:id="rId23"/>
    <p:sldId id="300" r:id="rId24"/>
    <p:sldId id="301" r:id="rId25"/>
    <p:sldId id="275" r:id="rId26"/>
    <p:sldId id="276" r:id="rId27"/>
    <p:sldId id="277" r:id="rId28"/>
    <p:sldId id="263" r:id="rId29"/>
    <p:sldId id="269" r:id="rId30"/>
    <p:sldId id="283" r:id="rId31"/>
  </p:sldIdLst>
  <p:sldSz cx="28082875" cy="14401800"/>
  <p:notesSz cx="7559675" cy="10691813"/>
  <p:defaultTextStyle>
    <a:defPPr>
      <a:defRPr lang="ko-KR"/>
    </a:defPPr>
    <a:lvl1pPr marL="0" algn="l" defTabSz="1382573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91286" algn="l" defTabSz="1382573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82573" algn="l" defTabSz="1382573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73859" algn="l" defTabSz="1382573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65146" algn="l" defTabSz="1382573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56432" algn="l" defTabSz="1382573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47718" algn="l" defTabSz="1382573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39005" algn="l" defTabSz="1382573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530291" algn="l" defTabSz="1382573" rtl="0" eaLnBrk="1" latinLnBrk="1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536">
          <p15:clr>
            <a:srgbClr val="A4A3A4"/>
          </p15:clr>
        </p15:guide>
        <p15:guide id="2" pos="8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32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63FADF-FB66-6145-BF24-0C3EA3ACFEC0}" v="209" dt="2023-03-06T02:58:38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64" autoAdjust="0"/>
  </p:normalViewPr>
  <p:slideViewPr>
    <p:cSldViewPr>
      <p:cViewPr>
        <p:scale>
          <a:sx n="50" d="100"/>
          <a:sy n="50" d="100"/>
        </p:scale>
        <p:origin x="-372" y="-192"/>
      </p:cViewPr>
      <p:guideLst>
        <p:guide orient="horz" pos="4536"/>
        <p:guide pos="88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76505-1DBB-44AC-A351-D88091BD6D0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128588" y="801688"/>
            <a:ext cx="7816851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302C4-671C-4886-AC5B-5F6D19277F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80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5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91286" algn="l" defTabSz="13825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82573" algn="l" defTabSz="13825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73859" algn="l" defTabSz="13825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65146" algn="l" defTabSz="13825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56432" algn="l" defTabSz="13825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47718" algn="l" defTabSz="13825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39005" algn="l" defTabSz="13825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530291" algn="l" defTabSz="13825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302C4-671C-4886-AC5B-5F6D19277F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96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302C4-671C-4886-AC5B-5F6D19277F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9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128588" y="801688"/>
            <a:ext cx="7816851" cy="40100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1576825">
              <a:defRPr/>
            </a:pPr>
            <a:fld id="{902302C4-671C-4886-AC5B-5F6D19277FA2}" type="slidenum">
              <a:rPr lang="ko-KR" altLang="en-US" sz="140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pPr defTabSz="1576825">
                <a:defRPr/>
              </a:pPr>
              <a:t>10</a:t>
            </a:fld>
            <a:endParaRPr lang="ko-KR" altLang="en-US" sz="140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05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53108" y="2982672"/>
            <a:ext cx="11934669" cy="2057328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404144" y="3369744"/>
            <a:ext cx="25274035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404144" y="7732368"/>
            <a:ext cx="25274035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53108" y="2982672"/>
            <a:ext cx="11934669" cy="2057328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404144" y="3369744"/>
            <a:ext cx="12333247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4354882" y="3369744"/>
            <a:ext cx="12333247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404144" y="7732368"/>
            <a:ext cx="12333247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4354882" y="7732368"/>
            <a:ext cx="12333247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053108" y="2982672"/>
            <a:ext cx="11934669" cy="2057328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404144" y="3369744"/>
            <a:ext cx="8137953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9949520" y="3369744"/>
            <a:ext cx="8137953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8494895" y="3369744"/>
            <a:ext cx="8137953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404144" y="7732368"/>
            <a:ext cx="8137953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9949520" y="7732368"/>
            <a:ext cx="8137953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8494895" y="7732368"/>
            <a:ext cx="8137953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53108" y="2982672"/>
            <a:ext cx="11934669" cy="2057328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404144" y="3369744"/>
            <a:ext cx="25274035" cy="8352288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800" b="0" strike="noStrike" spc="-2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53108" y="2982672"/>
            <a:ext cx="11934669" cy="2057328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404144" y="3369744"/>
            <a:ext cx="25274035" cy="835228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53108" y="2982672"/>
            <a:ext cx="11934669" cy="2057328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404144" y="3369744"/>
            <a:ext cx="12333247" cy="835228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4354882" y="3369744"/>
            <a:ext cx="12333247" cy="835228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53108" y="2982672"/>
            <a:ext cx="11934669" cy="2057328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053108" y="2982672"/>
            <a:ext cx="11934669" cy="953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800" b="0" strike="noStrike" spc="-2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053108" y="2982672"/>
            <a:ext cx="11934669" cy="2057328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404144" y="3369744"/>
            <a:ext cx="12333247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4354882" y="3369744"/>
            <a:ext cx="12333247" cy="835228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404144" y="7732368"/>
            <a:ext cx="12333247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53108" y="2982672"/>
            <a:ext cx="11934669" cy="2057328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404144" y="3369744"/>
            <a:ext cx="12333247" cy="835228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4354882" y="3369744"/>
            <a:ext cx="12333247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4354882" y="7732368"/>
            <a:ext cx="12333247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053108" y="2982672"/>
            <a:ext cx="11934669" cy="2057328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7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404144" y="3369744"/>
            <a:ext cx="12333247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4354882" y="3369744"/>
            <a:ext cx="12333247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404144" y="7732368"/>
            <a:ext cx="25274035" cy="398361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2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53108" y="2982672"/>
            <a:ext cx="11934669" cy="2057328"/>
          </a:xfrm>
          <a:prstGeom prst="rect">
            <a:avLst/>
          </a:prstGeom>
        </p:spPr>
        <p:txBody>
          <a:bodyPr lIns="138257" tIns="69129" rIns="138257" bIns="69129" anchor="ctr"/>
          <a:lstStyle/>
          <a:p>
            <a:pPr algn="ctr">
              <a:lnSpc>
                <a:spcPct val="100000"/>
              </a:lnSpc>
            </a:pPr>
            <a:r>
              <a:rPr lang="en-US" sz="6700" b="0" strike="noStrike" spc="-2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702072" y="8899128"/>
            <a:ext cx="3275967" cy="510552"/>
          </a:xfrm>
          <a:prstGeom prst="rect">
            <a:avLst/>
          </a:prstGeom>
        </p:spPr>
        <p:txBody>
          <a:bodyPr lIns="138257" tIns="69129" rIns="138257" bIns="69129" anchor="ctr"/>
          <a:lstStyle/>
          <a:p>
            <a:pPr>
              <a:lnSpc>
                <a:spcPct val="100000"/>
              </a:lnSpc>
            </a:pPr>
            <a:fld id="{B5D52549-836A-4180-B0CB-69DAA836F0B1}" type="datetime">
              <a:rPr lang="en-US" sz="1800" b="0" strike="noStrike" spc="-2">
                <a:solidFill>
                  <a:srgbClr val="8B8B8B"/>
                </a:solidFill>
                <a:latin typeface="Calibri"/>
              </a:rPr>
              <a:t>3/14/2023</a:t>
            </a:fld>
            <a:endParaRPr lang="en-US" sz="1800" b="0" strike="noStrike" spc="-2">
              <a:latin typeface="Noto Sans CJK JP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797307" y="8899128"/>
            <a:ext cx="4445718" cy="510552"/>
          </a:xfrm>
          <a:prstGeom prst="rect">
            <a:avLst/>
          </a:prstGeom>
        </p:spPr>
        <p:txBody>
          <a:bodyPr lIns="138257" tIns="69129" rIns="138257" bIns="69129" anchor="ctr"/>
          <a:lstStyle/>
          <a:p>
            <a:endParaRPr lang="en-US" sz="3600" b="0" strike="noStrike" spc="-2">
              <a:latin typeface="Noto Sans CJK JP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062846" y="8899128"/>
            <a:ext cx="3275967" cy="510552"/>
          </a:xfrm>
          <a:prstGeom prst="rect">
            <a:avLst/>
          </a:prstGeom>
        </p:spPr>
        <p:txBody>
          <a:bodyPr lIns="138257" tIns="69129" rIns="138257" bIns="69129" anchor="ctr"/>
          <a:lstStyle/>
          <a:p>
            <a:pPr algn="r">
              <a:lnSpc>
                <a:spcPct val="100000"/>
              </a:lnSpc>
            </a:pPr>
            <a:fld id="{BED67CD0-BDBE-4E03-9029-92E5A1C269A1}" type="slidenum">
              <a:rPr lang="en-US" sz="1800" b="0" strike="noStrike" spc="-2">
                <a:solidFill>
                  <a:srgbClr val="8B8B8B"/>
                </a:solidFill>
                <a:latin typeface="Calibri"/>
              </a:rPr>
              <a:t>‹#›</a:t>
            </a:fld>
            <a:endParaRPr lang="en-US" sz="1800" b="0" strike="noStrike" spc="-2">
              <a:latin typeface="Noto Sans CJK JP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1404144" y="3369744"/>
            <a:ext cx="25274035" cy="835228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800" b="0" strike="noStrike" spc="-2">
                <a:solidFill>
                  <a:srgbClr val="000000"/>
                </a:solidFill>
                <a:latin typeface="Calibri"/>
              </a:rPr>
              <a:t>개요 텍스트의 서식을 편집하려면 클릭하십시오</a:t>
            </a:r>
          </a:p>
          <a:p>
            <a:pPr marL="1306368" lvl="1" indent="-489888">
              <a:spcBef>
                <a:spcPts val="171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2">
                <a:solidFill>
                  <a:srgbClr val="000000"/>
                </a:solidFill>
                <a:latin typeface="Calibri"/>
              </a:rPr>
              <a:t>2번째 개요 수준</a:t>
            </a:r>
          </a:p>
          <a:p>
            <a:pPr marL="1959552" lvl="2" indent="-435456">
              <a:spcBef>
                <a:spcPts val="12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3번째 개요 수준</a:t>
            </a:r>
          </a:p>
          <a:p>
            <a:pPr marL="2612736" lvl="3" indent="-326592">
              <a:spcBef>
                <a:spcPts val="85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4번째 개요 수준</a:t>
            </a:r>
          </a:p>
          <a:p>
            <a:pPr marL="3265920" lvl="4" indent="-326592">
              <a:spcBef>
                <a:spcPts val="42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5번째 개요 수준</a:t>
            </a:r>
          </a:p>
          <a:p>
            <a:pPr marL="3919104" lvl="5" indent="-326592">
              <a:spcBef>
                <a:spcPts val="42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6번째 개요 수준</a:t>
            </a:r>
          </a:p>
          <a:p>
            <a:pPr marL="4572288" lvl="6" indent="-326592">
              <a:spcBef>
                <a:spcPts val="42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2">
                <a:solidFill>
                  <a:srgbClr val="000000"/>
                </a:solidFill>
                <a:latin typeface="Calibri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1382573" rtl="0" eaLnBrk="1" latinLnBrk="1" hangingPunct="1">
        <a:lnSpc>
          <a:spcPct val="90000"/>
        </a:lnSpc>
        <a:spcBef>
          <a:spcPct val="0"/>
        </a:spcBef>
        <a:buNone/>
        <a:defRPr sz="6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3184" indent="-489888" algn="l" defTabSz="1382573" rtl="0" eaLnBrk="1" latinLnBrk="1" hangingPunct="1">
        <a:lnSpc>
          <a:spcPct val="90000"/>
        </a:lnSpc>
        <a:spcBef>
          <a:spcPts val="2143"/>
        </a:spcBef>
        <a:buClr>
          <a:srgbClr val="000000"/>
        </a:buClr>
        <a:buSzPct val="45000"/>
        <a:buFont typeface="Wingdings" charset="2"/>
        <a:buChar char="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36930" indent="-345643" algn="l" defTabSz="1382573" rtl="0" eaLnBrk="1" latinLnBrk="1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28216" indent="-345643" algn="l" defTabSz="1382573" rtl="0" eaLnBrk="1" latinLnBrk="1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19502" indent="-345643" algn="l" defTabSz="1382573" rtl="0" eaLnBrk="1" latinLnBrk="1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110789" indent="-345643" algn="l" defTabSz="1382573" rtl="0" eaLnBrk="1" latinLnBrk="1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802075" indent="-345643" algn="l" defTabSz="1382573" rtl="0" eaLnBrk="1" latinLnBrk="1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93362" indent="-345643" algn="l" defTabSz="1382573" rtl="0" eaLnBrk="1" latinLnBrk="1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84648" indent="-345643" algn="l" defTabSz="1382573" rtl="0" eaLnBrk="1" latinLnBrk="1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75934" indent="-345643" algn="l" defTabSz="1382573" rtl="0" eaLnBrk="1" latinLnBrk="1" hangingPunct="1">
        <a:lnSpc>
          <a:spcPct val="90000"/>
        </a:lnSpc>
        <a:spcBef>
          <a:spcPts val="756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82573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91286" algn="l" defTabSz="1382573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82573" algn="l" defTabSz="1382573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73859" algn="l" defTabSz="1382573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65146" algn="l" defTabSz="1382573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56432" algn="l" defTabSz="1382573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47718" algn="l" defTabSz="1382573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39005" algn="l" defTabSz="1382573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530291" algn="l" defTabSz="1382573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7kBWallP07g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7.png"/><Relationship Id="rId7" Type="http://schemas.openxmlformats.org/officeDocument/2006/relationships/image" Target="../media/image3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fe.naver.com/yhrobotics/8107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hyperlink" Target="https://cafe.naver.com/yhrobotics/8120" TargetMode="Externa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_zm6L04LJxY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"/>
          <p:cNvGrpSpPr/>
          <p:nvPr/>
        </p:nvGrpSpPr>
        <p:grpSpPr>
          <a:xfrm>
            <a:off x="1422386" y="10129896"/>
            <a:ext cx="3153243" cy="2874816"/>
            <a:chOff x="926280" y="7235640"/>
            <a:chExt cx="2053440" cy="2053440"/>
          </a:xfrm>
        </p:grpSpPr>
        <p:pic>
          <p:nvPicPr>
            <p:cNvPr id="42" name="Object 2"/>
            <p:cNvPicPr/>
            <p:nvPr/>
          </p:nvPicPr>
          <p:blipFill>
            <a:blip r:embed="rId2"/>
            <a:stretch/>
          </p:blipFill>
          <p:spPr>
            <a:xfrm>
              <a:off x="926280" y="7235640"/>
              <a:ext cx="2053440" cy="2053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3" name="CustomShape 2"/>
          <p:cNvSpPr/>
          <p:nvPr/>
        </p:nvSpPr>
        <p:spPr>
          <a:xfrm>
            <a:off x="-7025141" y="5262264"/>
            <a:ext cx="42151400" cy="176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 algn="ctr">
              <a:lnSpc>
                <a:spcPct val="100000"/>
              </a:lnSpc>
            </a:pPr>
            <a:r>
              <a:rPr lang="en-US" sz="11600" b="1" spc="-2" dirty="0" err="1">
                <a:solidFill>
                  <a:srgbClr val="FC5230"/>
                </a:solidFill>
                <a:latin typeface="Gmarket Sans Bold"/>
              </a:rPr>
              <a:t>자율주행을</a:t>
            </a:r>
            <a:r>
              <a:rPr lang="en-US" sz="11600" b="1" spc="-2" dirty="0">
                <a:solidFill>
                  <a:srgbClr val="FC5230"/>
                </a:solidFill>
                <a:latin typeface="Gmarket Sans Bold"/>
              </a:rPr>
              <a:t> </a:t>
            </a:r>
            <a:r>
              <a:rPr lang="en-US" sz="11600" b="1" spc="-2" dirty="0" err="1">
                <a:solidFill>
                  <a:srgbClr val="FC5230"/>
                </a:solidFill>
                <a:latin typeface="Gmarket Sans Bold"/>
              </a:rPr>
              <a:t>이용한</a:t>
            </a:r>
            <a:r>
              <a:rPr lang="en-US" sz="11600" b="1" spc="-2" dirty="0">
                <a:solidFill>
                  <a:srgbClr val="FC5230"/>
                </a:solidFill>
                <a:latin typeface="Gmarket Sans Bold"/>
              </a:rPr>
              <a:t> </a:t>
            </a:r>
            <a:r>
              <a:rPr lang="en-US" sz="11600" b="1" spc="-2" dirty="0" err="1">
                <a:solidFill>
                  <a:srgbClr val="FC5230"/>
                </a:solidFill>
                <a:latin typeface="Gmarket Sans Bold"/>
              </a:rPr>
              <a:t>스마트</a:t>
            </a:r>
            <a:r>
              <a:rPr lang="en-US" sz="11600" b="1" spc="-2" dirty="0">
                <a:solidFill>
                  <a:srgbClr val="FC5230"/>
                </a:solidFill>
                <a:latin typeface="Gmarket Sans Bold"/>
              </a:rPr>
              <a:t> </a:t>
            </a:r>
            <a:r>
              <a:rPr lang="en-US" sz="11600" b="1" spc="-2" dirty="0" err="1">
                <a:solidFill>
                  <a:srgbClr val="FC5230"/>
                </a:solidFill>
                <a:latin typeface="Gmarket Sans Bold"/>
              </a:rPr>
              <a:t>카트</a:t>
            </a:r>
            <a:endParaRPr lang="en-US" sz="11600" b="1" spc="-2" dirty="0">
              <a:latin typeface="Noto Sans CJK JP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8391141" y="4703832"/>
            <a:ext cx="11297276" cy="5105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 algn="ctr">
              <a:lnSpc>
                <a:spcPct val="100000"/>
              </a:lnSpc>
            </a:pPr>
            <a:r>
              <a:rPr lang="en-US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pc="-2">
              <a:latin typeface="Noto Sans CJK JP"/>
            </a:endParaRPr>
          </a:p>
        </p:txBody>
      </p:sp>
      <p:grpSp>
        <p:nvGrpSpPr>
          <p:cNvPr id="46" name="Group 5"/>
          <p:cNvGrpSpPr/>
          <p:nvPr/>
        </p:nvGrpSpPr>
        <p:grpSpPr>
          <a:xfrm>
            <a:off x="2526354" y="-2433816"/>
            <a:ext cx="5338510" cy="4867128"/>
            <a:chOff x="1645200" y="-1738440"/>
            <a:chExt cx="3476520" cy="3476520"/>
          </a:xfrm>
        </p:grpSpPr>
        <p:pic>
          <p:nvPicPr>
            <p:cNvPr id="47" name="Object 8"/>
            <p:cNvPicPr/>
            <p:nvPr/>
          </p:nvPicPr>
          <p:blipFill>
            <a:blip r:embed="rId3"/>
            <a:stretch/>
          </p:blipFill>
          <p:spPr>
            <a:xfrm>
              <a:off x="1645200" y="-1738440"/>
              <a:ext cx="3476520" cy="34765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8" name="Group 6"/>
          <p:cNvGrpSpPr/>
          <p:nvPr/>
        </p:nvGrpSpPr>
        <p:grpSpPr>
          <a:xfrm>
            <a:off x="23636051" y="907704"/>
            <a:ext cx="6241253" cy="5690160"/>
            <a:chOff x="15392160" y="648360"/>
            <a:chExt cx="4064400" cy="4064400"/>
          </a:xfrm>
        </p:grpSpPr>
        <p:pic>
          <p:nvPicPr>
            <p:cNvPr id="49" name="Object 11"/>
            <p:cNvPicPr/>
            <p:nvPr/>
          </p:nvPicPr>
          <p:blipFill>
            <a:blip r:embed="rId4"/>
            <a:stretch/>
          </p:blipFill>
          <p:spPr>
            <a:xfrm>
              <a:off x="15392160" y="648360"/>
              <a:ext cx="4064400" cy="4064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0" name="Group 7"/>
          <p:cNvGrpSpPr/>
          <p:nvPr/>
        </p:nvGrpSpPr>
        <p:grpSpPr>
          <a:xfrm>
            <a:off x="2610933" y="11161584"/>
            <a:ext cx="23649319" cy="18648"/>
            <a:chOff x="1700280" y="7972560"/>
            <a:chExt cx="15400800" cy="13320"/>
          </a:xfrm>
        </p:grpSpPr>
        <p:pic>
          <p:nvPicPr>
            <p:cNvPr id="51" name="Object 14"/>
            <p:cNvPicPr/>
            <p:nvPr/>
          </p:nvPicPr>
          <p:blipFill>
            <a:blip r:embed="rId5"/>
            <a:stretch/>
          </p:blipFill>
          <p:spPr>
            <a:xfrm>
              <a:off x="1700280" y="7972560"/>
              <a:ext cx="15400800" cy="13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2" name="Group 8"/>
          <p:cNvGrpSpPr/>
          <p:nvPr/>
        </p:nvGrpSpPr>
        <p:grpSpPr>
          <a:xfrm>
            <a:off x="18672348" y="1604736"/>
            <a:ext cx="1715930" cy="1564416"/>
            <a:chOff x="12159720" y="1146240"/>
            <a:chExt cx="1117440" cy="1117440"/>
          </a:xfrm>
        </p:grpSpPr>
        <p:pic>
          <p:nvPicPr>
            <p:cNvPr id="53" name="Object 17"/>
            <p:cNvPicPr/>
            <p:nvPr/>
          </p:nvPicPr>
          <p:blipFill>
            <a:blip r:embed="rId6"/>
            <a:stretch/>
          </p:blipFill>
          <p:spPr>
            <a:xfrm>
              <a:off x="12159720" y="1146240"/>
              <a:ext cx="1117440" cy="1117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4" name="Group 9"/>
          <p:cNvGrpSpPr/>
          <p:nvPr/>
        </p:nvGrpSpPr>
        <p:grpSpPr>
          <a:xfrm>
            <a:off x="25270165" y="12568248"/>
            <a:ext cx="4847060" cy="4419072"/>
            <a:chOff x="16456320" y="8977320"/>
            <a:chExt cx="3156480" cy="3156480"/>
          </a:xfrm>
        </p:grpSpPr>
        <p:pic>
          <p:nvPicPr>
            <p:cNvPr id="55" name="Object 20"/>
            <p:cNvPicPr/>
            <p:nvPr/>
          </p:nvPicPr>
          <p:blipFill>
            <a:blip r:embed="rId7"/>
            <a:stretch/>
          </p:blipFill>
          <p:spPr>
            <a:xfrm>
              <a:off x="16456320" y="8977320"/>
              <a:ext cx="3156480" cy="3156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6" name="Group 10"/>
          <p:cNvGrpSpPr/>
          <p:nvPr/>
        </p:nvGrpSpPr>
        <p:grpSpPr>
          <a:xfrm>
            <a:off x="4475571" y="7200144"/>
            <a:ext cx="18089683" cy="1097712"/>
            <a:chOff x="2914560" y="5142960"/>
            <a:chExt cx="11780280" cy="784080"/>
          </a:xfrm>
        </p:grpSpPr>
        <p:sp>
          <p:nvSpPr>
            <p:cNvPr id="57" name="CustomShape 11"/>
            <p:cNvSpPr/>
            <p:nvPr/>
          </p:nvSpPr>
          <p:spPr>
            <a:xfrm>
              <a:off x="2914560" y="5143501"/>
              <a:ext cx="11780280" cy="760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6700" spc="-2" dirty="0">
                  <a:solidFill>
                    <a:srgbClr val="FFFFFF"/>
                  </a:solidFill>
                  <a:latin typeface="Noto Sans CJK KR Regular"/>
                </a:rPr>
                <a:t>조 </a:t>
              </a:r>
              <a:r>
                <a:rPr lang="en-US" sz="6700" spc="-2" dirty="0" err="1">
                  <a:solidFill>
                    <a:srgbClr val="FFFFFF"/>
                  </a:solidFill>
                  <a:latin typeface="Noto Sans CJK KR Regular"/>
                </a:rPr>
                <a:t>이름</a:t>
              </a:r>
              <a:r>
                <a:rPr lang="en-US" sz="6700" spc="-2" dirty="0">
                  <a:solidFill>
                    <a:srgbClr val="FFFFFF"/>
                  </a:solidFill>
                  <a:latin typeface="Noto Sans CJK KR Regular"/>
                </a:rPr>
                <a:t> : </a:t>
              </a:r>
              <a:r>
                <a:rPr lang="en-US" sz="6700" spc="-2" dirty="0" err="1">
                  <a:solidFill>
                    <a:srgbClr val="FFFFFF"/>
                  </a:solidFill>
                  <a:latin typeface="Noto Sans CJK KR Regular"/>
                </a:rPr>
                <a:t>아이포</a:t>
              </a:r>
              <a:endParaRPr lang="en-US" sz="6700" spc="-2" dirty="0">
                <a:solidFill>
                  <a:srgbClr val="FFFFFF"/>
                </a:solidFill>
                <a:latin typeface="Noto Sans CJK KR Regular"/>
              </a:endParaRPr>
            </a:p>
            <a:p>
              <a:pPr algn="ctr">
                <a:lnSpc>
                  <a:spcPct val="100000"/>
                </a:lnSpc>
              </a:pPr>
              <a:endParaRPr lang="en-US" sz="6700" spc="-2" dirty="0">
                <a:solidFill>
                  <a:srgbClr val="FFFFFF"/>
                </a:solidFill>
                <a:latin typeface="Noto Sans CJK KR Regular"/>
              </a:endParaRPr>
            </a:p>
            <a:p>
              <a:pPr algn="ctr">
                <a:lnSpc>
                  <a:spcPct val="100000"/>
                </a:lnSpc>
              </a:pPr>
              <a:endParaRPr lang="en-US" sz="2000" spc="-2" dirty="0">
                <a:solidFill>
                  <a:srgbClr val="FFFFFF"/>
                </a:solidFill>
                <a:latin typeface="Noto Sans CJK KR Regular"/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6700" spc="-2" dirty="0">
                  <a:solidFill>
                    <a:srgbClr val="FFFFFF"/>
                  </a:solidFill>
                  <a:latin typeface="Noto Sans CJK KR Regular"/>
                </a:rPr>
                <a:t>조원 </a:t>
              </a:r>
              <a:r>
                <a:rPr lang="en-US" altLang="ko-KR" sz="6700" spc="-2" dirty="0">
                  <a:solidFill>
                    <a:srgbClr val="FFFFFF"/>
                  </a:solidFill>
                  <a:latin typeface="Noto Sans CJK KR Regular"/>
                </a:rPr>
                <a:t>: </a:t>
              </a:r>
              <a:r>
                <a:rPr lang="ko-KR" altLang="en-US" sz="6700" spc="-2" dirty="0">
                  <a:solidFill>
                    <a:srgbClr val="FFFFFF"/>
                  </a:solidFill>
                  <a:latin typeface="Noto Sans CJK KR Regular"/>
                </a:rPr>
                <a:t>탁태우</a:t>
              </a:r>
              <a:r>
                <a:rPr lang="en-US" altLang="ko-KR" sz="6700" spc="-2" dirty="0">
                  <a:solidFill>
                    <a:srgbClr val="FFFFFF"/>
                  </a:solidFill>
                  <a:latin typeface="Noto Sans CJK KR Regular"/>
                </a:rPr>
                <a:t>, </a:t>
              </a:r>
              <a:r>
                <a:rPr lang="ko-KR" altLang="en-US" sz="6700" spc="-2" dirty="0">
                  <a:solidFill>
                    <a:srgbClr val="FFFFFF"/>
                  </a:solidFill>
                  <a:latin typeface="Noto Sans CJK KR Regular"/>
                </a:rPr>
                <a:t>이승헌</a:t>
              </a:r>
              <a:r>
                <a:rPr lang="en-US" altLang="ko-KR" sz="6700" spc="-2" dirty="0">
                  <a:solidFill>
                    <a:srgbClr val="FFFFFF"/>
                  </a:solidFill>
                  <a:latin typeface="Noto Sans CJK KR Regular"/>
                </a:rPr>
                <a:t>, </a:t>
              </a:r>
              <a:r>
                <a:rPr lang="ko-KR" altLang="en-US" sz="6700" spc="-2" dirty="0">
                  <a:solidFill>
                    <a:srgbClr val="FFFFFF"/>
                  </a:solidFill>
                  <a:latin typeface="Noto Sans CJK KR Regular"/>
                </a:rPr>
                <a:t>김민경</a:t>
              </a:r>
              <a:r>
                <a:rPr lang="en-US" altLang="ko-KR" sz="6700" spc="-2" dirty="0">
                  <a:solidFill>
                    <a:srgbClr val="FFFFFF"/>
                  </a:solidFill>
                  <a:latin typeface="Noto Sans CJK KR Regular"/>
                </a:rPr>
                <a:t>, </a:t>
              </a:r>
              <a:r>
                <a:rPr lang="ko-KR" altLang="en-US" sz="6700" spc="-2" dirty="0" err="1">
                  <a:solidFill>
                    <a:srgbClr val="FFFFFF"/>
                  </a:solidFill>
                  <a:latin typeface="Noto Sans CJK KR Regular"/>
                </a:rPr>
                <a:t>정왕덕</a:t>
              </a:r>
              <a:endParaRPr lang="en-US" altLang="ko-KR" sz="6700" spc="-2" dirty="0">
                <a:solidFill>
                  <a:srgbClr val="FFFFFF"/>
                </a:solidFill>
                <a:latin typeface="Noto Sans CJK KR Regular"/>
              </a:endParaRPr>
            </a:p>
          </p:txBody>
        </p:sp>
        <p:grpSp>
          <p:nvGrpSpPr>
            <p:cNvPr id="58" name="Group 12"/>
            <p:cNvGrpSpPr/>
            <p:nvPr/>
          </p:nvGrpSpPr>
          <p:grpSpPr>
            <a:xfrm>
              <a:off x="4206960" y="5142960"/>
              <a:ext cx="166680" cy="784080"/>
              <a:chOff x="4206960" y="5142960"/>
              <a:chExt cx="166680" cy="784080"/>
            </a:xfrm>
          </p:grpSpPr>
          <p:pic>
            <p:nvPicPr>
              <p:cNvPr id="59" name="Object 25"/>
              <p:cNvPicPr/>
              <p:nvPr/>
            </p:nvPicPr>
            <p:blipFill>
              <a:blip r:embed="rId8"/>
              <a:stretch/>
            </p:blipFill>
            <p:spPr>
              <a:xfrm rot="16200000">
                <a:off x="3898080" y="5451480"/>
                <a:ext cx="784080" cy="16668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60" name="Group 13"/>
            <p:cNvGrpSpPr/>
            <p:nvPr/>
          </p:nvGrpSpPr>
          <p:grpSpPr>
            <a:xfrm>
              <a:off x="13235760" y="5142960"/>
              <a:ext cx="166680" cy="784080"/>
              <a:chOff x="13235760" y="5142960"/>
              <a:chExt cx="166680" cy="784080"/>
            </a:xfrm>
          </p:grpSpPr>
          <p:pic>
            <p:nvPicPr>
              <p:cNvPr id="61" name="Object 28"/>
              <p:cNvPicPr/>
              <p:nvPr/>
            </p:nvPicPr>
            <p:blipFill>
              <a:blip r:embed="rId8"/>
              <a:stretch/>
            </p:blipFill>
            <p:spPr>
              <a:xfrm rot="16200000">
                <a:off x="12926880" y="5451480"/>
                <a:ext cx="784080" cy="16668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1000669"/>
            <a:ext cx="21005769" cy="12398623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5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0" y="0"/>
            <a:ext cx="28079005" cy="14580426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6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5" name="CustomShape 5"/>
          <p:cNvSpPr/>
          <p:nvPr/>
        </p:nvSpPr>
        <p:spPr>
          <a:xfrm>
            <a:off x="1885644" y="1512551"/>
            <a:ext cx="10365234" cy="34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1750" tIns="65875" rIns="131750" bIns="65875"/>
          <a:lstStyle/>
          <a:p>
            <a:pPr defTabSz="1338450"/>
            <a:r>
              <a:rPr lang="en-US" sz="17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700" spc="-2">
              <a:solidFill>
                <a:prstClr val="black"/>
              </a:solidFill>
              <a:latin typeface="Noto Sans CJK JP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10414597" y="1062884"/>
            <a:ext cx="8498790" cy="12476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1750" tIns="65875" rIns="131750" bIns="65875"/>
          <a:lstStyle/>
          <a:p>
            <a:pPr defTabSz="1338450"/>
            <a:r>
              <a:rPr lang="ko-KR" altLang="en-US" sz="8300" b="1" spc="-2" dirty="0">
                <a:solidFill>
                  <a:srgbClr val="FC5230"/>
                </a:solidFill>
                <a:latin typeface="Gmarket Sans Bold"/>
              </a:rPr>
              <a:t>자동 원위치 기능</a:t>
            </a:r>
            <a:endParaRPr lang="en-US" sz="8300" b="1" spc="-2" dirty="0">
              <a:solidFill>
                <a:prstClr val="black"/>
              </a:solidFill>
              <a:latin typeface="Noto Sans CJK JP"/>
            </a:endParaRPr>
          </a:p>
        </p:txBody>
      </p:sp>
      <p:pic>
        <p:nvPicPr>
          <p:cNvPr id="25" name="자동복귀기능">
            <a:hlinkClick r:id="" action="ppaction://media"/>
            <a:extLst>
              <a:ext uri="{FF2B5EF4-FFF2-40B4-BE49-F238E27FC236}">
                <a16:creationId xmlns="" xmlns:a16="http://schemas.microsoft.com/office/drawing/2014/main" id="{2470AD33-33E6-A007-90AA-B3AA58B577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87837" y="2383744"/>
            <a:ext cx="19878239" cy="105570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CFECB13-48C1-AA12-3DEE-74844CA172D7}"/>
              </a:ext>
            </a:extLst>
          </p:cNvPr>
          <p:cNvSpPr txBox="1"/>
          <p:nvPr/>
        </p:nvSpPr>
        <p:spPr>
          <a:xfrm>
            <a:off x="20289839" y="1524152"/>
            <a:ext cx="6858001" cy="606021"/>
          </a:xfrm>
          <a:prstGeom prst="rect">
            <a:avLst/>
          </a:prstGeom>
          <a:noFill/>
        </p:spPr>
        <p:txBody>
          <a:bodyPr wrap="square" lIns="203920" tIns="101960" rIns="203920" bIns="101960" rtlCol="0">
            <a:spAutoFit/>
          </a:bodyPr>
          <a:lstStyle/>
          <a:p>
            <a:pPr defTabSz="1338450"/>
            <a:r>
              <a:rPr lang="ko-KR" altLang="en-US" sz="2600" dirty="0">
                <a:solidFill>
                  <a:prstClr val="white"/>
                </a:solidFill>
                <a:latin typeface="Arial"/>
              </a:rPr>
              <a:t>출처 </a:t>
            </a:r>
            <a:r>
              <a:rPr lang="en-US" altLang="ko-KR" sz="2600" dirty="0">
                <a:solidFill>
                  <a:prstClr val="white"/>
                </a:solidFill>
                <a:latin typeface="Arial"/>
              </a:rPr>
              <a:t>: </a:t>
            </a:r>
            <a:r>
              <a:rPr lang="en-US" altLang="ko-KR" sz="2600" dirty="0" err="1">
                <a:solidFill>
                  <a:prstClr val="white"/>
                </a:solidFill>
                <a:latin typeface="Arial"/>
              </a:rPr>
              <a:t>youtube</a:t>
            </a:r>
            <a:r>
              <a:rPr lang="en-US" altLang="ko-KR" sz="26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altLang="ko-KR" sz="2600" dirty="0" err="1">
                <a:solidFill>
                  <a:prstClr val="white"/>
                </a:solidFill>
                <a:latin typeface="Arial"/>
              </a:rPr>
              <a:t>TNKfreePaul</a:t>
            </a:r>
            <a:r>
              <a:rPr lang="en-US" altLang="ko-KR" sz="2600" dirty="0">
                <a:solidFill>
                  <a:prstClr val="white"/>
                </a:solidFill>
                <a:latin typeface="Arial"/>
              </a:rPr>
              <a:t>(</a:t>
            </a:r>
            <a:r>
              <a:rPr lang="ko-KR" altLang="en-US" sz="2600" dirty="0" err="1">
                <a:solidFill>
                  <a:prstClr val="white"/>
                </a:solidFill>
                <a:latin typeface="Arial"/>
              </a:rPr>
              <a:t>티엔케이프리</a:t>
            </a:r>
            <a:r>
              <a:rPr lang="en-US" altLang="ko-KR" sz="2600" dirty="0">
                <a:solidFill>
                  <a:prstClr val="white"/>
                </a:solidFill>
                <a:latin typeface="Arial"/>
              </a:rPr>
              <a:t>)</a:t>
            </a:r>
            <a:endParaRPr lang="ko-KR" altLang="en-US" sz="26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extBox 1">
            <a:hlinkClick r:id="rId8"/>
          </p:cNvPr>
          <p:cNvSpPr txBox="1"/>
          <p:nvPr/>
        </p:nvSpPr>
        <p:spPr>
          <a:xfrm>
            <a:off x="10993437" y="13431380"/>
            <a:ext cx="5486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https://youtu.be/7kBWallP07g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2852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9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"/>
          <p:cNvGrpSpPr/>
          <p:nvPr/>
        </p:nvGrpSpPr>
        <p:grpSpPr>
          <a:xfrm>
            <a:off x="496426" y="1022112"/>
            <a:ext cx="27055197" cy="12890304"/>
            <a:chOff x="323280" y="730080"/>
            <a:chExt cx="17618760" cy="9207360"/>
          </a:xfrm>
        </p:grpSpPr>
        <p:pic>
          <p:nvPicPr>
            <p:cNvPr id="102" name="Object 2"/>
            <p:cNvPicPr/>
            <p:nvPr/>
          </p:nvPicPr>
          <p:blipFill>
            <a:blip r:embed="rId2"/>
            <a:stretch/>
          </p:blipFill>
          <p:spPr>
            <a:xfrm>
              <a:off x="323280" y="730080"/>
              <a:ext cx="17618760" cy="9207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3" name="Group 2"/>
          <p:cNvGrpSpPr/>
          <p:nvPr/>
        </p:nvGrpSpPr>
        <p:grpSpPr>
          <a:xfrm>
            <a:off x="-6195" y="7057"/>
            <a:ext cx="28085201" cy="14399255"/>
            <a:chOff x="14400" y="5040"/>
            <a:chExt cx="18271080" cy="3519360"/>
          </a:xfrm>
        </p:grpSpPr>
        <p:pic>
          <p:nvPicPr>
            <p:cNvPr id="104" name="Object 5"/>
            <p:cNvPicPr/>
            <p:nvPr/>
          </p:nvPicPr>
          <p:blipFill>
            <a:blip r:embed="rId3"/>
            <a:stretch/>
          </p:blipFill>
          <p:spPr>
            <a:xfrm>
              <a:off x="14400" y="5040"/>
              <a:ext cx="18271080" cy="3519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5" name="CustomShape 3"/>
          <p:cNvSpPr/>
          <p:nvPr/>
        </p:nvSpPr>
        <p:spPr>
          <a:xfrm>
            <a:off x="4481611" y="481320"/>
            <a:ext cx="19084826" cy="1342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 algn="ctr"/>
            <a:r>
              <a:rPr lang="ko-KR" altLang="en-US" sz="8800" b="1" spc="-2" dirty="0" smtClean="0">
                <a:solidFill>
                  <a:srgbClr val="FC5230"/>
                </a:solidFill>
                <a:latin typeface="Gmarket Sans Bold"/>
              </a:rPr>
              <a:t>핸드폰 </a:t>
            </a:r>
            <a:r>
              <a:rPr lang="ko-KR" altLang="en-US" sz="8800" b="1" spc="-2" dirty="0" err="1" smtClean="0">
                <a:solidFill>
                  <a:srgbClr val="FC5230"/>
                </a:solidFill>
                <a:latin typeface="Gmarket Sans Bold"/>
              </a:rPr>
              <a:t>앱</a:t>
            </a:r>
            <a:r>
              <a:rPr lang="ko-KR" altLang="en-US" sz="8800" b="1" spc="-2" dirty="0" smtClean="0">
                <a:solidFill>
                  <a:srgbClr val="FC5230"/>
                </a:solidFill>
                <a:latin typeface="Gmarket Sans Bold"/>
              </a:rPr>
              <a:t> 모니터링 및 제어</a:t>
            </a:r>
            <a:endParaRPr lang="en-US" altLang="ko-KR" sz="8800" b="1" spc="-2" dirty="0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5728447" y="961632"/>
            <a:ext cx="833088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02</a:t>
            </a:r>
            <a:endParaRPr lang="en-US" sz="1800" spc="-2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611723" y="419629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425" y="5904859"/>
            <a:ext cx="3773083" cy="283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7763747" y="3816803"/>
            <a:ext cx="44196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회원 관리 시스템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841056" y="6820910"/>
            <a:ext cx="44196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</a:rPr>
              <a:t>카트</a:t>
            </a:r>
            <a:r>
              <a:rPr lang="ko-KR" altLang="en-US" sz="3200" dirty="0" smtClean="0">
                <a:solidFill>
                  <a:schemeClr val="bg1"/>
                </a:solidFill>
              </a:rPr>
              <a:t> 위치 확인 시스템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63746" y="12300628"/>
            <a:ext cx="44196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 smtClean="0">
                <a:solidFill>
                  <a:schemeClr val="bg1"/>
                </a:solidFill>
              </a:rPr>
              <a:t>내비게이션</a:t>
            </a:r>
            <a:r>
              <a:rPr lang="ko-KR" altLang="en-US" sz="3200" dirty="0" smtClean="0">
                <a:solidFill>
                  <a:schemeClr val="bg1"/>
                </a:solidFill>
              </a:rPr>
              <a:t> 시스템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4037" y="5165911"/>
            <a:ext cx="3657600" cy="423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716748" y="2743837"/>
            <a:ext cx="2543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이름</a:t>
            </a:r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아이디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비밀번호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핸드폰번</a:t>
            </a:r>
            <a:r>
              <a:rPr lang="ko-KR" altLang="en-US" sz="3600" dirty="0">
                <a:solidFill>
                  <a:schemeClr val="bg1"/>
                </a:solidFill>
              </a:rPr>
              <a:t>호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주소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r>
              <a:rPr lang="ko-KR" altLang="en-US" sz="3600" dirty="0" err="1" smtClean="0">
                <a:solidFill>
                  <a:schemeClr val="bg1"/>
                </a:solidFill>
              </a:rPr>
              <a:t>이메</a:t>
            </a:r>
            <a:r>
              <a:rPr lang="ko-KR" altLang="en-US" sz="3600" dirty="0" err="1">
                <a:solidFill>
                  <a:schemeClr val="bg1"/>
                </a:solidFill>
              </a:rPr>
              <a:t>일</a:t>
            </a:r>
            <a:endParaRPr lang="en-US" altLang="ko-KR" sz="3600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737385" y="7145444"/>
            <a:ext cx="2218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</a:rPr>
              <a:t>카트</a:t>
            </a:r>
            <a:r>
              <a:rPr lang="ko-KR" altLang="en-US" sz="3600" dirty="0" smtClean="0">
                <a:solidFill>
                  <a:schemeClr val="bg1"/>
                </a:solidFill>
              </a:rPr>
              <a:t> 좌표</a:t>
            </a:r>
            <a:endParaRPr lang="en-US" altLang="ko-KR" sz="36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716748" y="12300629"/>
            <a:ext cx="3382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</a:rPr>
              <a:t>카트</a:t>
            </a:r>
            <a:r>
              <a:rPr lang="ko-KR" altLang="en-US" sz="3600" dirty="0" smtClean="0">
                <a:solidFill>
                  <a:schemeClr val="bg1"/>
                </a:solidFill>
              </a:rPr>
              <a:t> 좌표 위치</a:t>
            </a:r>
            <a:endParaRPr lang="en-US" altLang="ko-KR" sz="3600" dirty="0" smtClean="0">
              <a:solidFill>
                <a:schemeClr val="bg1"/>
              </a:solidFill>
            </a:endParaRPr>
          </a:p>
          <a:p>
            <a:r>
              <a:rPr lang="ko-KR" altLang="en-US" sz="3600" dirty="0" smtClean="0">
                <a:solidFill>
                  <a:schemeClr val="bg1"/>
                </a:solidFill>
              </a:rPr>
              <a:t>물품 좌표 위치</a:t>
            </a:r>
            <a:endParaRPr lang="en-US" altLang="ko-KR" sz="36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67666" y="9208232"/>
            <a:ext cx="327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클라이언</a:t>
            </a:r>
            <a:r>
              <a:rPr lang="ko-KR" altLang="en-US" sz="4400" dirty="0">
                <a:solidFill>
                  <a:schemeClr val="bg1"/>
                </a:solidFill>
              </a:rPr>
              <a:t>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82922" y="9789593"/>
            <a:ext cx="514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</a:rPr>
              <a:t>파이어베이스</a:t>
            </a:r>
            <a:r>
              <a:rPr lang="en-US" altLang="ko-KR" sz="4000" dirty="0" smtClean="0">
                <a:solidFill>
                  <a:schemeClr val="bg1"/>
                </a:solidFill>
              </a:rPr>
              <a:t>(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웹서버</a:t>
            </a:r>
            <a:r>
              <a:rPr lang="en-US" altLang="ko-KR" sz="4000" dirty="0" smtClean="0">
                <a:solidFill>
                  <a:schemeClr val="bg1"/>
                </a:solidFill>
              </a:rPr>
              <a:t>)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763747" y="9625888"/>
            <a:ext cx="44196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</a:rPr>
              <a:t>물품 위치 파악 시스템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16748" y="9950422"/>
            <a:ext cx="223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물품 위치</a:t>
            </a:r>
            <a:endParaRPr lang="en-US" altLang="ko-KR" sz="3600" dirty="0" smtClean="0">
              <a:solidFill>
                <a:schemeClr val="bg1"/>
              </a:solidFill>
            </a:endParaRPr>
          </a:p>
        </p:txBody>
      </p:sp>
      <p:cxnSp>
        <p:nvCxnSpPr>
          <p:cNvPr id="3" name="직선 연결선 2"/>
          <p:cNvCxnSpPr>
            <a:stCxn id="5" idx="3"/>
            <a:endCxn id="1027" idx="1"/>
          </p:cNvCxnSpPr>
          <p:nvPr/>
        </p:nvCxnSpPr>
        <p:spPr>
          <a:xfrm>
            <a:off x="15260637" y="4451997"/>
            <a:ext cx="4343400" cy="282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9" idx="3"/>
            <a:endCxn id="1027" idx="1"/>
          </p:cNvCxnSpPr>
          <p:nvPr/>
        </p:nvCxnSpPr>
        <p:spPr>
          <a:xfrm flipV="1">
            <a:off x="14955837" y="7281878"/>
            <a:ext cx="4648200" cy="18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20" idx="3"/>
            <a:endCxn id="1027" idx="1"/>
          </p:cNvCxnSpPr>
          <p:nvPr/>
        </p:nvCxnSpPr>
        <p:spPr>
          <a:xfrm flipV="1">
            <a:off x="16098836" y="7281878"/>
            <a:ext cx="3505201" cy="5618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22" idx="3"/>
            <a:endCxn id="1027" idx="1"/>
          </p:cNvCxnSpPr>
          <p:nvPr/>
        </p:nvCxnSpPr>
        <p:spPr>
          <a:xfrm flipV="1">
            <a:off x="14955837" y="7281878"/>
            <a:ext cx="4648200" cy="2991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0978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"/>
          <p:cNvGrpSpPr/>
          <p:nvPr/>
        </p:nvGrpSpPr>
        <p:grpSpPr>
          <a:xfrm>
            <a:off x="496426" y="1022112"/>
            <a:ext cx="27055197" cy="12890304"/>
            <a:chOff x="323280" y="730080"/>
            <a:chExt cx="17618760" cy="9207360"/>
          </a:xfrm>
        </p:grpSpPr>
        <p:pic>
          <p:nvPicPr>
            <p:cNvPr id="102" name="Object 2"/>
            <p:cNvPicPr/>
            <p:nvPr/>
          </p:nvPicPr>
          <p:blipFill>
            <a:blip r:embed="rId2"/>
            <a:stretch/>
          </p:blipFill>
          <p:spPr>
            <a:xfrm>
              <a:off x="323280" y="730080"/>
              <a:ext cx="17618760" cy="9207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3" name="Group 2"/>
          <p:cNvGrpSpPr/>
          <p:nvPr/>
        </p:nvGrpSpPr>
        <p:grpSpPr>
          <a:xfrm>
            <a:off x="-436563" y="7057"/>
            <a:ext cx="29022137" cy="14399255"/>
            <a:chOff x="14400" y="5040"/>
            <a:chExt cx="18271080" cy="3519360"/>
          </a:xfrm>
        </p:grpSpPr>
        <p:pic>
          <p:nvPicPr>
            <p:cNvPr id="104" name="Object 5"/>
            <p:cNvPicPr/>
            <p:nvPr/>
          </p:nvPicPr>
          <p:blipFill>
            <a:blip r:embed="rId3"/>
            <a:stretch/>
          </p:blipFill>
          <p:spPr>
            <a:xfrm>
              <a:off x="14400" y="5040"/>
              <a:ext cx="18271080" cy="3519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5" name="CustomShape 3"/>
          <p:cNvSpPr/>
          <p:nvPr/>
        </p:nvSpPr>
        <p:spPr>
          <a:xfrm>
            <a:off x="10577611" y="481320"/>
            <a:ext cx="6892826" cy="1342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 algn="ctr">
              <a:lnSpc>
                <a:spcPct val="100000"/>
              </a:lnSpc>
            </a:pPr>
            <a:r>
              <a:rPr lang="en-US" altLang="ko-KR" sz="8600" b="1" spc="-2" dirty="0" err="1" smtClean="0">
                <a:solidFill>
                  <a:srgbClr val="FC5230"/>
                </a:solidFill>
                <a:latin typeface="Gmarket Sans Bold"/>
              </a:rPr>
              <a:t>Navigaiton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5728447" y="961632"/>
            <a:ext cx="833088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02</a:t>
            </a:r>
            <a:endParaRPr lang="en-US" sz="1800" spc="-2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611723" y="419629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60" y="2552700"/>
            <a:ext cx="26830338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6732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44226" y="0"/>
            <a:ext cx="28034780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CustomShape 3"/>
          <p:cNvSpPr/>
          <p:nvPr/>
        </p:nvSpPr>
        <p:spPr>
          <a:xfrm>
            <a:off x="1450279" y="2307124"/>
            <a:ext cx="5617982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 algn="ctr">
              <a:lnSpc>
                <a:spcPct val="100000"/>
              </a:lnSpc>
            </a:pP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언어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8310733" y="2394871"/>
            <a:ext cx="15463522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7600" spc="-2" dirty="0">
                <a:solidFill>
                  <a:srgbClr val="FFFFFF"/>
                </a:solidFill>
                <a:latin typeface="Noto Sans CJK KR Regular"/>
              </a:rPr>
              <a:t>C</a:t>
            </a:r>
            <a:r>
              <a:rPr lang="ko-KR" altLang="en-US" sz="7600" spc="-2" dirty="0">
                <a:solidFill>
                  <a:srgbClr val="FFFFFF"/>
                </a:solidFill>
                <a:latin typeface="Noto Sans CJK KR Regular"/>
              </a:rPr>
              <a:t>언어</a:t>
            </a:r>
            <a:r>
              <a:rPr lang="en-US" altLang="ko-KR" sz="7600" spc="-2" dirty="0">
                <a:solidFill>
                  <a:srgbClr val="FFFFFF"/>
                </a:solidFill>
                <a:latin typeface="Noto Sans CJK KR Regular"/>
              </a:rPr>
              <a:t>, C++, Python, </a:t>
            </a:r>
            <a:r>
              <a:rPr lang="en-US" altLang="ko-KR" sz="7600" spc="-2" dirty="0" err="1">
                <a:solidFill>
                  <a:srgbClr val="FFFFFF"/>
                </a:solidFill>
                <a:latin typeface="Noto Sans CJK KR Regular"/>
              </a:rPr>
              <a:t>kotlin</a:t>
            </a:r>
            <a:endParaRPr lang="en-US" sz="7600" spc="-2" dirty="0"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>
            <a:off x="7577919" y="1915941"/>
            <a:ext cx="171925" cy="10158624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stomShape 3"/>
          <p:cNvSpPr/>
          <p:nvPr/>
        </p:nvSpPr>
        <p:spPr>
          <a:xfrm>
            <a:off x="1487425" y="4941601"/>
            <a:ext cx="5617982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 algn="ctr">
              <a:lnSpc>
                <a:spcPct val="100000"/>
              </a:lnSpc>
            </a:pP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환경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1450280" y="7864744"/>
            <a:ext cx="6127362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 algn="ctr">
              <a:lnSpc>
                <a:spcPct val="100000"/>
              </a:lnSpc>
            </a:pP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라이브러리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14" name="CustomShape 3"/>
          <p:cNvSpPr/>
          <p:nvPr/>
        </p:nvSpPr>
        <p:spPr>
          <a:xfrm>
            <a:off x="1450279" y="10706101"/>
            <a:ext cx="5617982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 algn="ctr">
              <a:lnSpc>
                <a:spcPct val="100000"/>
              </a:lnSpc>
            </a:pP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도구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15" name="CustomShape 6"/>
          <p:cNvSpPr/>
          <p:nvPr/>
        </p:nvSpPr>
        <p:spPr>
          <a:xfrm>
            <a:off x="8310733" y="5029348"/>
            <a:ext cx="15463522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 err="1">
                <a:solidFill>
                  <a:srgbClr val="FFFFFF"/>
                </a:solidFill>
                <a:latin typeface="Noto Sans CJK KR Regular"/>
              </a:rPr>
              <a:t>라즈베리파이</a:t>
            </a:r>
            <a:r>
              <a:rPr lang="en-US" altLang="ko-KR" sz="7600" spc="-2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altLang="en-US" sz="7600" spc="-2" dirty="0" err="1">
                <a:solidFill>
                  <a:srgbClr val="FFFFFF"/>
                </a:solidFill>
                <a:latin typeface="Noto Sans CJK KR Regular"/>
              </a:rPr>
              <a:t>우분투</a:t>
            </a:r>
            <a:r>
              <a:rPr lang="en-US" altLang="ko-KR" sz="7600" spc="-2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ko-KR" altLang="en-US" sz="7600" spc="-2" dirty="0" err="1">
                <a:solidFill>
                  <a:srgbClr val="FFFFFF"/>
                </a:solidFill>
                <a:latin typeface="Noto Sans CJK KR Regular"/>
              </a:rPr>
              <a:t>아두이노</a:t>
            </a:r>
            <a:endParaRPr lang="en-US" sz="7600" spc="-2" dirty="0">
              <a:latin typeface="Noto Sans CJK JP"/>
            </a:endParaRPr>
          </a:p>
        </p:txBody>
      </p:sp>
      <p:sp>
        <p:nvSpPr>
          <p:cNvPr id="16" name="CustomShape 6"/>
          <p:cNvSpPr/>
          <p:nvPr/>
        </p:nvSpPr>
        <p:spPr>
          <a:xfrm>
            <a:off x="8310733" y="7952491"/>
            <a:ext cx="19328787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7600" spc="-2" dirty="0">
                <a:solidFill>
                  <a:srgbClr val="FFFFFF"/>
                </a:solidFill>
                <a:latin typeface="Noto Sans CJK KR Regular"/>
              </a:rPr>
              <a:t>ROS, </a:t>
            </a:r>
            <a:r>
              <a:rPr lang="en-US" altLang="ko-KR" sz="7600" spc="-2" dirty="0" err="1">
                <a:solidFill>
                  <a:srgbClr val="FFFFFF"/>
                </a:solidFill>
                <a:latin typeface="Noto Sans CJK KR Regular"/>
              </a:rPr>
              <a:t>TensorFlow</a:t>
            </a:r>
            <a:r>
              <a:rPr lang="en-US" altLang="ko-KR" sz="7600" spc="-2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en-US" altLang="ko-KR" sz="7600" spc="-2" dirty="0" err="1">
                <a:solidFill>
                  <a:srgbClr val="FFFFFF"/>
                </a:solidFill>
                <a:latin typeface="Noto Sans CJK KR Regular"/>
              </a:rPr>
              <a:t>OpenCV</a:t>
            </a:r>
            <a:r>
              <a:rPr lang="en-US" altLang="ko-KR" sz="7600" spc="-2" dirty="0">
                <a:solidFill>
                  <a:srgbClr val="FFFFFF"/>
                </a:solidFill>
                <a:latin typeface="Noto Sans CJK KR Regular"/>
              </a:rPr>
              <a:t>, </a:t>
            </a:r>
            <a:r>
              <a:rPr lang="en-US" altLang="ko-KR" sz="7600" spc="-2" dirty="0" err="1">
                <a:solidFill>
                  <a:srgbClr val="FFFFFF"/>
                </a:solidFill>
                <a:latin typeface="Noto Sans CJK KR Regular"/>
              </a:rPr>
              <a:t>DataBase</a:t>
            </a:r>
            <a:endParaRPr lang="en-US" sz="7600" spc="-2" dirty="0">
              <a:latin typeface="Noto Sans CJK JP"/>
            </a:endParaRPr>
          </a:p>
        </p:txBody>
      </p:sp>
      <p:sp>
        <p:nvSpPr>
          <p:cNvPr id="17" name="CustomShape 6"/>
          <p:cNvSpPr/>
          <p:nvPr/>
        </p:nvSpPr>
        <p:spPr>
          <a:xfrm>
            <a:off x="8310731" y="10793848"/>
            <a:ext cx="19328788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7600" spc="-2" dirty="0">
                <a:solidFill>
                  <a:schemeClr val="bg1"/>
                </a:solidFill>
                <a:latin typeface="Noto Sans CJK JP"/>
              </a:rPr>
              <a:t>Visual Studio Code, </a:t>
            </a:r>
            <a:r>
              <a:rPr lang="en-US" altLang="ko-KR" sz="7600" spc="-2" dirty="0">
                <a:solidFill>
                  <a:srgbClr val="FFFFFF"/>
                </a:solidFill>
                <a:latin typeface="Noto Sans CJK KR Regular"/>
              </a:rPr>
              <a:t>Android Studio, </a:t>
            </a:r>
            <a:r>
              <a:rPr lang="en-US" altLang="ko-KR" sz="7600" spc="-2" dirty="0" err="1">
                <a:solidFill>
                  <a:srgbClr val="FFFFFF"/>
                </a:solidFill>
                <a:latin typeface="Noto Sans CJK KR Regular"/>
              </a:rPr>
              <a:t>Github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21729191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"/>
          <p:cNvGrpSpPr/>
          <p:nvPr/>
        </p:nvGrpSpPr>
        <p:grpSpPr>
          <a:xfrm>
            <a:off x="496426" y="1022112"/>
            <a:ext cx="27055197" cy="12890304"/>
            <a:chOff x="323280" y="730080"/>
            <a:chExt cx="17618760" cy="9207360"/>
          </a:xfrm>
        </p:grpSpPr>
        <p:pic>
          <p:nvPicPr>
            <p:cNvPr id="102" name="Object 2"/>
            <p:cNvPicPr/>
            <p:nvPr/>
          </p:nvPicPr>
          <p:blipFill>
            <a:blip r:embed="rId2"/>
            <a:stretch/>
          </p:blipFill>
          <p:spPr>
            <a:xfrm>
              <a:off x="323280" y="730080"/>
              <a:ext cx="17618760" cy="9207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3" name="Group 2"/>
          <p:cNvGrpSpPr/>
          <p:nvPr/>
        </p:nvGrpSpPr>
        <p:grpSpPr>
          <a:xfrm>
            <a:off x="-6195" y="7057"/>
            <a:ext cx="28085201" cy="14399255"/>
            <a:chOff x="14400" y="5040"/>
            <a:chExt cx="18271080" cy="3519360"/>
          </a:xfrm>
        </p:grpSpPr>
        <p:pic>
          <p:nvPicPr>
            <p:cNvPr id="104" name="Object 5"/>
            <p:cNvPicPr/>
            <p:nvPr/>
          </p:nvPicPr>
          <p:blipFill>
            <a:blip r:embed="rId3"/>
            <a:stretch/>
          </p:blipFill>
          <p:spPr>
            <a:xfrm>
              <a:off x="14400" y="5040"/>
              <a:ext cx="18271080" cy="3519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5" name="CustomShape 3"/>
          <p:cNvSpPr/>
          <p:nvPr/>
        </p:nvSpPr>
        <p:spPr>
          <a:xfrm>
            <a:off x="9301313" y="481320"/>
            <a:ext cx="8874026" cy="1342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 algn="ctr">
              <a:lnSpc>
                <a:spcPct val="100000"/>
              </a:lnSpc>
            </a:pPr>
            <a:r>
              <a:rPr lang="ko-KR" altLang="en-US" sz="8600" b="1" spc="-2" dirty="0" smtClean="0">
                <a:solidFill>
                  <a:srgbClr val="FC5230"/>
                </a:solidFill>
                <a:latin typeface="Gmarket Sans Bold"/>
              </a:rPr>
              <a:t>하드웨어 </a:t>
            </a:r>
            <a:r>
              <a:rPr lang="en-US" sz="8600" b="1" spc="-2" dirty="0" err="1" smtClean="0">
                <a:solidFill>
                  <a:srgbClr val="FC5230"/>
                </a:solidFill>
                <a:latin typeface="Gmarket Sans Bold"/>
              </a:rPr>
              <a:t>구상도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25728447" y="961632"/>
            <a:ext cx="833088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02</a:t>
            </a:r>
            <a:endParaRPr lang="en-US" sz="1800" spc="-2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611723" y="419629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pic>
        <p:nvPicPr>
          <p:cNvPr id="1026" name="Picture 2" descr="iClebo Kobuki – Dabit Industr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957" y="10325101"/>
            <a:ext cx="5522740" cy="35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라즈베리파이3 (Raspberry Pi 3 Model B) + 방열판 : 컴퓨존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827" y="504450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GL-3 | Mid-range Lidar Sensor (by SOSLAB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8" r="17083"/>
          <a:stretch/>
        </p:blipFill>
        <p:spPr bwMode="auto">
          <a:xfrm>
            <a:off x="18689637" y="2867461"/>
            <a:ext cx="401955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2020년 출하 시 USB 웹캠 HD 웹캠 카메라 웹캠(과) 마이크 드라이버 웹캠 USB PC 카메라 - 중국 웹 카메라 그리고 USB  캠 가격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5" t="12095" r="12258" b="8139"/>
          <a:stretch/>
        </p:blipFill>
        <p:spPr bwMode="auto">
          <a:xfrm>
            <a:off x="19290488" y="8503648"/>
            <a:ext cx="3122647" cy="319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오아 아이브릭 블루투스 스피커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6" b="7682"/>
          <a:stretch/>
        </p:blipFill>
        <p:spPr bwMode="auto">
          <a:xfrm>
            <a:off x="12520814" y="2324100"/>
            <a:ext cx="2435024" cy="196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아두이노 소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37" y="5790570"/>
            <a:ext cx="3733800" cy="279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>
            <a:stCxn id="3074" idx="2"/>
            <a:endCxn id="1026" idx="0"/>
          </p:cNvCxnSpPr>
          <p:nvPr/>
        </p:nvCxnSpPr>
        <p:spPr>
          <a:xfrm>
            <a:off x="13738327" y="9330759"/>
            <a:ext cx="0" cy="99434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stCxn id="3082" idx="3"/>
            <a:endCxn id="3074" idx="1"/>
          </p:cNvCxnSpPr>
          <p:nvPr/>
        </p:nvCxnSpPr>
        <p:spPr>
          <a:xfrm>
            <a:off x="8631237" y="7187634"/>
            <a:ext cx="2249590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3082" idx="2"/>
            <a:endCxn id="1026" idx="1"/>
          </p:cNvCxnSpPr>
          <p:nvPr/>
        </p:nvCxnSpPr>
        <p:spPr>
          <a:xfrm>
            <a:off x="6764337" y="8584698"/>
            <a:ext cx="4212620" cy="3534061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3074" idx="3"/>
            <a:endCxn id="14" idx="1"/>
          </p:cNvCxnSpPr>
          <p:nvPr/>
        </p:nvCxnSpPr>
        <p:spPr>
          <a:xfrm flipV="1">
            <a:off x="16595827" y="4724837"/>
            <a:ext cx="2093810" cy="246279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3078" idx="1"/>
            <a:endCxn id="3074" idx="3"/>
          </p:cNvCxnSpPr>
          <p:nvPr/>
        </p:nvCxnSpPr>
        <p:spPr>
          <a:xfrm flipH="1" flipV="1">
            <a:off x="16595827" y="7187634"/>
            <a:ext cx="2694661" cy="2914581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3080" idx="2"/>
            <a:endCxn id="3074" idx="0"/>
          </p:cNvCxnSpPr>
          <p:nvPr/>
        </p:nvCxnSpPr>
        <p:spPr>
          <a:xfrm>
            <a:off x="13738326" y="4290082"/>
            <a:ext cx="1" cy="75442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738326" y="9330759"/>
            <a:ext cx="22621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라즈베리파</a:t>
            </a:r>
            <a:r>
              <a:rPr lang="ko-KR" altLang="en-US" dirty="0" err="1">
                <a:solidFill>
                  <a:schemeClr val="bg1"/>
                </a:solidFill>
              </a:rPr>
              <a:t>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578364" y="12915900"/>
            <a:ext cx="27045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터틀봇</a:t>
            </a:r>
            <a:r>
              <a:rPr lang="en-US" altLang="ko-KR" dirty="0" smtClean="0">
                <a:solidFill>
                  <a:schemeClr val="bg1"/>
                </a:solidFill>
              </a:rPr>
              <a:t>2(</a:t>
            </a:r>
            <a:r>
              <a:rPr lang="en-US" altLang="ko-KR" dirty="0" err="1" smtClean="0">
                <a:solidFill>
                  <a:schemeClr val="bg1"/>
                </a:solidFill>
              </a:rPr>
              <a:t>Kobuki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413229" y="11735322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웹캠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749585" y="6742737"/>
            <a:ext cx="220445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Lidar GL-310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117353" y="3053175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스피</a:t>
            </a:r>
            <a:r>
              <a:rPr lang="ko-KR" altLang="en-US" dirty="0">
                <a:solidFill>
                  <a:schemeClr val="bg1"/>
                </a:solidFill>
              </a:rPr>
              <a:t>커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215314" y="8676172"/>
            <a:ext cx="15696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아두이노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515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"/>
          <p:cNvGrpSpPr/>
          <p:nvPr/>
        </p:nvGrpSpPr>
        <p:grpSpPr>
          <a:xfrm>
            <a:off x="496426" y="1022112"/>
            <a:ext cx="27055197" cy="12890304"/>
            <a:chOff x="323280" y="730080"/>
            <a:chExt cx="17618760" cy="9207360"/>
          </a:xfrm>
        </p:grpSpPr>
        <p:pic>
          <p:nvPicPr>
            <p:cNvPr id="102" name="Object 2"/>
            <p:cNvPicPr/>
            <p:nvPr/>
          </p:nvPicPr>
          <p:blipFill>
            <a:blip r:embed="rId2"/>
            <a:stretch/>
          </p:blipFill>
          <p:spPr>
            <a:xfrm>
              <a:off x="323280" y="730080"/>
              <a:ext cx="17618760" cy="9207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3" name="Group 2"/>
          <p:cNvGrpSpPr/>
          <p:nvPr/>
        </p:nvGrpSpPr>
        <p:grpSpPr>
          <a:xfrm>
            <a:off x="-6195" y="7057"/>
            <a:ext cx="28085201" cy="14399255"/>
            <a:chOff x="14400" y="5040"/>
            <a:chExt cx="18271080" cy="3519360"/>
          </a:xfrm>
        </p:grpSpPr>
        <p:pic>
          <p:nvPicPr>
            <p:cNvPr id="104" name="Object 5"/>
            <p:cNvPicPr/>
            <p:nvPr/>
          </p:nvPicPr>
          <p:blipFill>
            <a:blip r:embed="rId3"/>
            <a:stretch/>
          </p:blipFill>
          <p:spPr>
            <a:xfrm>
              <a:off x="14400" y="5040"/>
              <a:ext cx="18271080" cy="3519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5" name="CustomShape 3"/>
          <p:cNvSpPr/>
          <p:nvPr/>
        </p:nvSpPr>
        <p:spPr>
          <a:xfrm>
            <a:off x="9296071" y="382058"/>
            <a:ext cx="9480668" cy="1342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8600" b="1" spc="-2" dirty="0" smtClean="0">
                <a:solidFill>
                  <a:srgbClr val="FC5230"/>
                </a:solidFill>
                <a:latin typeface="Gmarket Sans Bold"/>
              </a:rPr>
              <a:t>소프트웨어 </a:t>
            </a:r>
            <a:r>
              <a:rPr lang="en-US" sz="8600" b="1" spc="-2" dirty="0" err="1" smtClean="0">
                <a:solidFill>
                  <a:srgbClr val="FC5230"/>
                </a:solidFill>
                <a:latin typeface="Gmarket Sans Bold"/>
              </a:rPr>
              <a:t>구상도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611723" y="419629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63637" y="1823977"/>
            <a:ext cx="25527000" cy="12088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/>
          <p:cNvGrpSpPr/>
          <p:nvPr/>
        </p:nvGrpSpPr>
        <p:grpSpPr>
          <a:xfrm>
            <a:off x="1657062" y="1730589"/>
            <a:ext cx="24576375" cy="11794911"/>
            <a:chOff x="1657062" y="1454662"/>
            <a:chExt cx="24576375" cy="11794911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16871098" y="2552091"/>
              <a:ext cx="7356337" cy="1069748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2764" tIns="121382" rIns="242764" bIns="121382"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1670179" y="7917961"/>
              <a:ext cx="7356337" cy="533161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2764" tIns="121382" rIns="242764" bIns="121382"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675031" y="8864285"/>
              <a:ext cx="5228737" cy="8606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242764" tIns="121382" rIns="242764" bIns="121382" rtlCol="0">
              <a:spAutoFit/>
            </a:bodyPr>
            <a:lstStyle/>
            <a:p>
              <a:pPr algn="ctr"/>
              <a:r>
                <a:rPr lang="en-US" altLang="ko-KR" sz="4000" dirty="0" err="1" smtClean="0"/>
                <a:t>opencv</a:t>
              </a:r>
              <a:endParaRPr lang="ko-KR" altLang="en-US" sz="4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7949478" y="8713069"/>
              <a:ext cx="5307590" cy="8606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242764" tIns="121382" rIns="242764" bIns="121382" rtlCol="0">
              <a:spAutoFit/>
            </a:bodyPr>
            <a:lstStyle/>
            <a:p>
              <a:pPr algn="ctr"/>
              <a:r>
                <a:rPr lang="en-US" altLang="ko-KR" sz="4000" dirty="0" err="1" smtClean="0"/>
                <a:t>Ros-opencv</a:t>
              </a:r>
              <a:r>
                <a:rPr lang="en-US" altLang="ko-KR" sz="4000" dirty="0" smtClean="0"/>
                <a:t> bridge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8035247" y="3722915"/>
              <a:ext cx="5221818" cy="1476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242764" tIns="121382" rIns="242764" bIns="121382" rtlCol="0">
              <a:spAutoFit/>
            </a:bodyPr>
            <a:lstStyle/>
            <a:p>
              <a:pPr algn="ctr"/>
              <a:r>
                <a:rPr lang="en-US" altLang="ko-KR" sz="4000" dirty="0" smtClean="0"/>
                <a:t>Web cam</a:t>
              </a:r>
            </a:p>
            <a:p>
              <a:pPr algn="ctr"/>
              <a:r>
                <a:rPr lang="en-US" altLang="ko-KR" sz="4000" dirty="0" smtClean="0"/>
                <a:t>Image video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675031" y="10376453"/>
              <a:ext cx="5228737" cy="209179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242764" tIns="121382" rIns="242764" bIns="121382" rtlCol="0">
              <a:spAutoFit/>
            </a:bodyPr>
            <a:lstStyle/>
            <a:p>
              <a:pPr algn="ctr"/>
              <a:r>
                <a:rPr lang="en-US" altLang="ko-KR" sz="4000" dirty="0" smtClean="0"/>
                <a:t>ONNX</a:t>
              </a:r>
            </a:p>
            <a:p>
              <a:pPr algn="ctr"/>
              <a:r>
                <a:rPr lang="en-US" altLang="ko-KR" sz="4000" dirty="0" err="1" smtClean="0"/>
                <a:t>TensorFlow</a:t>
              </a:r>
              <a:endParaRPr lang="en-US" altLang="ko-KR" sz="4000" dirty="0" smtClean="0"/>
            </a:p>
            <a:p>
              <a:pPr algn="ctr"/>
              <a:r>
                <a:rPr lang="en-US" altLang="ko-KR" sz="4000" dirty="0" err="1" smtClean="0"/>
                <a:t>Darknet</a:t>
              </a:r>
              <a:endParaRPr lang="ko-KR" altLang="en-US" sz="4000" dirty="0"/>
            </a:p>
          </p:txBody>
        </p:sp>
        <p:sp>
          <p:nvSpPr>
            <p:cNvPr id="100" name="모서리가 둥근 직사각형 99"/>
            <p:cNvSpPr/>
            <p:nvPr/>
          </p:nvSpPr>
          <p:spPr>
            <a:xfrm rot="5400000">
              <a:off x="9898728" y="5446153"/>
              <a:ext cx="6094788" cy="316094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2764" tIns="121382" rIns="242764" bIns="121382"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1657062" y="2552091"/>
              <a:ext cx="7356337" cy="397809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2764" tIns="121382" rIns="242764" bIns="121382"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386415" y="1737582"/>
              <a:ext cx="3949422" cy="922243"/>
            </a:xfrm>
            <a:prstGeom prst="rect">
              <a:avLst/>
            </a:prstGeom>
            <a:noFill/>
          </p:spPr>
          <p:txBody>
            <a:bodyPr wrap="none" lIns="242764" tIns="121382" rIns="242764" bIns="121382" rtlCol="0">
              <a:spAutoFit/>
            </a:bodyPr>
            <a:lstStyle/>
            <a:p>
              <a:r>
                <a:rPr lang="en-US" altLang="ko-KR" sz="4400" b="1" dirty="0" smtClean="0"/>
                <a:t>Android APP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9527837" y="2126599"/>
              <a:ext cx="2152584" cy="922243"/>
            </a:xfrm>
            <a:prstGeom prst="rect">
              <a:avLst/>
            </a:prstGeom>
            <a:noFill/>
          </p:spPr>
          <p:txBody>
            <a:bodyPr wrap="none" lIns="242764" tIns="121382" rIns="242764" bIns="121382" rtlCol="0">
              <a:spAutoFit/>
            </a:bodyPr>
            <a:lstStyle/>
            <a:p>
              <a:r>
                <a:rPr lang="en-US" altLang="ko-KR" sz="4400" dirty="0"/>
                <a:t>Server</a:t>
              </a:r>
              <a:endParaRPr lang="ko-KR" altLang="en-US" sz="44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250476" y="2342449"/>
              <a:ext cx="2247161" cy="922243"/>
            </a:xfrm>
            <a:prstGeom prst="rect">
              <a:avLst/>
            </a:prstGeom>
            <a:noFill/>
          </p:spPr>
          <p:txBody>
            <a:bodyPr wrap="none" lIns="242764" tIns="121382" rIns="242764" bIns="121382" rtlCol="0">
              <a:spAutoFit/>
            </a:bodyPr>
            <a:lstStyle/>
            <a:p>
              <a:r>
                <a:rPr lang="en-US" altLang="ko-KR" sz="4400" dirty="0" smtClean="0"/>
                <a:t>Client1</a:t>
              </a:r>
              <a:endParaRPr lang="ko-KR" altLang="en-US" sz="44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675031" y="3722915"/>
              <a:ext cx="5279552" cy="8606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242764" tIns="121382" rIns="242764" bIns="121382" rtlCol="0">
              <a:spAutoFit/>
            </a:bodyPr>
            <a:lstStyle/>
            <a:p>
              <a:pPr algn="ctr"/>
              <a:r>
                <a:rPr lang="en-US" altLang="ko-KR" sz="4000" dirty="0" smtClean="0"/>
                <a:t>User key press</a:t>
              </a:r>
              <a:endParaRPr lang="ko-KR" altLang="en-US" sz="40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8035247" y="6898467"/>
              <a:ext cx="5221818" cy="14762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242764" tIns="121382" rIns="242764" bIns="121382" rtlCol="0">
              <a:spAutoFit/>
            </a:bodyPr>
            <a:lstStyle/>
            <a:p>
              <a:pPr algn="ctr"/>
              <a:r>
                <a:rPr lang="en-US" altLang="ko-KR" sz="4000" dirty="0" smtClean="0"/>
                <a:t>ROS-android</a:t>
              </a:r>
            </a:p>
            <a:p>
              <a:pPr algn="ctr"/>
              <a:r>
                <a:rPr lang="en-US" altLang="ko-KR" sz="4000" dirty="0" smtClean="0"/>
                <a:t>bridge</a:t>
              </a:r>
              <a:endParaRPr lang="ko-KR" altLang="en-US" sz="40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9641694" y="5971653"/>
              <a:ext cx="1601151" cy="860688"/>
            </a:xfrm>
            <a:prstGeom prst="rect">
              <a:avLst/>
            </a:prstGeom>
            <a:noFill/>
          </p:spPr>
          <p:txBody>
            <a:bodyPr wrap="none" lIns="242764" tIns="121382" rIns="242764" bIns="121382" rtlCol="0">
              <a:spAutoFit/>
            </a:bodyPr>
            <a:lstStyle/>
            <a:p>
              <a:r>
                <a:rPr lang="en-US" altLang="ko-KR" sz="4000" dirty="0" smtClean="0"/>
                <a:t>ROS</a:t>
              </a:r>
              <a:endParaRPr lang="ko-KR" altLang="en-US" sz="40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8035247" y="10527670"/>
              <a:ext cx="5221818" cy="8606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242764" tIns="121382" rIns="242764" bIns="121382" rtlCol="0">
              <a:spAutoFit/>
            </a:bodyPr>
            <a:lstStyle/>
            <a:p>
              <a:pPr algn="ctr"/>
              <a:r>
                <a:rPr lang="en-US" altLang="ko-KR" sz="4000" dirty="0" smtClean="0"/>
                <a:t>ROS master</a:t>
              </a:r>
            </a:p>
          </p:txBody>
        </p:sp>
        <p:cxnSp>
          <p:nvCxnSpPr>
            <p:cNvPr id="115" name="꺾인 연결선 114"/>
            <p:cNvCxnSpPr>
              <a:stCxn id="116" idx="3"/>
              <a:endCxn id="112" idx="1"/>
            </p:cNvCxnSpPr>
            <p:nvPr/>
          </p:nvCxnSpPr>
          <p:spPr>
            <a:xfrm>
              <a:off x="7954583" y="5362992"/>
              <a:ext cx="10080664" cy="2273596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2675030" y="4932648"/>
              <a:ext cx="5279553" cy="8606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242764" tIns="121382" rIns="242764" bIns="121382" rtlCol="0">
              <a:spAutoFit/>
            </a:bodyPr>
            <a:lstStyle/>
            <a:p>
              <a:pPr algn="ctr"/>
              <a:r>
                <a:rPr lang="en-US" altLang="ko-KR" sz="4000" dirty="0" err="1" smtClean="0"/>
                <a:t>rosjs</a:t>
              </a:r>
              <a:endParaRPr lang="ko-KR" altLang="en-US" sz="40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8035247" y="11756917"/>
              <a:ext cx="5221818" cy="8606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242764" tIns="121382" rIns="242764" bIns="121382" rtlCol="0">
              <a:spAutoFit/>
            </a:bodyPr>
            <a:lstStyle/>
            <a:p>
              <a:pPr algn="ctr"/>
              <a:r>
                <a:rPr lang="en-US" altLang="ko-KR" sz="4000" dirty="0" smtClean="0"/>
                <a:t>ROS node</a:t>
              </a:r>
              <a:endParaRPr lang="ko-KR" altLang="en-US" sz="4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250476" y="7635037"/>
              <a:ext cx="2247161" cy="922243"/>
            </a:xfrm>
            <a:prstGeom prst="rect">
              <a:avLst/>
            </a:prstGeom>
            <a:noFill/>
          </p:spPr>
          <p:txBody>
            <a:bodyPr wrap="none" lIns="242764" tIns="121382" rIns="242764" bIns="121382" rtlCol="0">
              <a:spAutoFit/>
            </a:bodyPr>
            <a:lstStyle/>
            <a:p>
              <a:r>
                <a:rPr lang="en-US" altLang="ko-KR" sz="4400" dirty="0" smtClean="0"/>
                <a:t>Client2</a:t>
              </a:r>
              <a:endParaRPr lang="ko-KR" altLang="en-US" sz="4400" dirty="0"/>
            </a:p>
          </p:txBody>
        </p:sp>
        <p:cxnSp>
          <p:nvCxnSpPr>
            <p:cNvPr id="119" name="꺾인 연결선 118"/>
            <p:cNvCxnSpPr>
              <a:endCxn id="97" idx="1"/>
            </p:cNvCxnSpPr>
            <p:nvPr/>
          </p:nvCxnSpPr>
          <p:spPr>
            <a:xfrm>
              <a:off x="7954583" y="9052394"/>
              <a:ext cx="9994895" cy="9101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4766299" y="7030170"/>
              <a:ext cx="1274138" cy="922243"/>
            </a:xfrm>
            <a:prstGeom prst="rect">
              <a:avLst/>
            </a:prstGeom>
            <a:noFill/>
          </p:spPr>
          <p:txBody>
            <a:bodyPr wrap="none" lIns="242764" tIns="121382" rIns="242764" bIns="121382" rtlCol="0">
              <a:spAutoFit/>
            </a:bodyPr>
            <a:lstStyle/>
            <a:p>
              <a:r>
                <a:rPr lang="en-US" altLang="ko-KR" sz="4400" b="1" dirty="0" smtClean="0"/>
                <a:t>PC</a:t>
              </a:r>
            </a:p>
          </p:txBody>
        </p:sp>
        <p:cxnSp>
          <p:nvCxnSpPr>
            <p:cNvPr id="121" name="꺾인 연결선 120"/>
            <p:cNvCxnSpPr>
              <a:stCxn id="98" idx="1"/>
            </p:cNvCxnSpPr>
            <p:nvPr/>
          </p:nvCxnSpPr>
          <p:spPr>
            <a:xfrm rot="10800000" flipV="1">
              <a:off x="7954583" y="4461035"/>
              <a:ext cx="10080664" cy="493067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18918237" y="1454662"/>
              <a:ext cx="3282701" cy="922243"/>
            </a:xfrm>
            <a:prstGeom prst="rect">
              <a:avLst/>
            </a:prstGeom>
            <a:noFill/>
          </p:spPr>
          <p:txBody>
            <a:bodyPr wrap="none" lIns="242764" tIns="121382" rIns="242764" bIns="121382" rtlCol="0">
              <a:spAutoFit/>
            </a:bodyPr>
            <a:lstStyle/>
            <a:p>
              <a:r>
                <a:rPr lang="en-US" altLang="ko-KR" sz="4400" b="1" dirty="0"/>
                <a:t>R</a:t>
              </a:r>
              <a:r>
                <a:rPr lang="en-US" altLang="ko-KR" sz="4400" b="1" dirty="0" smtClean="0"/>
                <a:t>aspberry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218128" y="3420480"/>
              <a:ext cx="3711729" cy="922243"/>
            </a:xfrm>
            <a:prstGeom prst="rect">
              <a:avLst/>
            </a:prstGeom>
            <a:noFill/>
          </p:spPr>
          <p:txBody>
            <a:bodyPr wrap="none" lIns="242764" tIns="121382" rIns="242764" bIns="121382" rtlCol="0">
              <a:spAutoFit/>
            </a:bodyPr>
            <a:lstStyle/>
            <a:p>
              <a:pPr algn="ctr"/>
              <a:r>
                <a:rPr lang="en-US" altLang="ko-KR" sz="4400" dirty="0" smtClean="0"/>
                <a:t>Web sockets</a:t>
              </a:r>
              <a:endParaRPr lang="ko-KR" altLang="en-US" sz="4400" dirty="0"/>
            </a:p>
          </p:txBody>
        </p:sp>
        <p:sp>
          <p:nvSpPr>
            <p:cNvPr id="124" name="모서리가 둥근 직사각형 123"/>
            <p:cNvSpPr/>
            <p:nvPr/>
          </p:nvSpPr>
          <p:spPr>
            <a:xfrm rot="5400000">
              <a:off x="22071823" y="7273413"/>
              <a:ext cx="6971332" cy="135179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42764" tIns="121382" rIns="242764" bIns="121382"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4959299" y="3874130"/>
              <a:ext cx="1274138" cy="922243"/>
            </a:xfrm>
            <a:prstGeom prst="rect">
              <a:avLst/>
            </a:prstGeom>
            <a:noFill/>
          </p:spPr>
          <p:txBody>
            <a:bodyPr wrap="none" lIns="242764" tIns="121382" rIns="242764" bIns="121382" rtlCol="0">
              <a:spAutoFit/>
            </a:bodyPr>
            <a:lstStyle/>
            <a:p>
              <a:r>
                <a:rPr lang="en-US" altLang="ko-KR" sz="4400" dirty="0"/>
                <a:t>DB</a:t>
              </a:r>
              <a:endParaRPr lang="ko-KR" altLang="en-US" sz="4400" dirty="0"/>
            </a:p>
          </p:txBody>
        </p:sp>
        <p:sp>
          <p:nvSpPr>
            <p:cNvPr id="126" name="오른쪽 대괄호 125"/>
            <p:cNvSpPr/>
            <p:nvPr/>
          </p:nvSpPr>
          <p:spPr>
            <a:xfrm>
              <a:off x="24214318" y="2544276"/>
              <a:ext cx="442299" cy="10705296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242764" tIns="121382" rIns="242764" bIns="121382" spcCol="0" rtlCol="0" anchor="ctr"/>
            <a:lstStyle/>
            <a:p>
              <a:pPr algn="ctr"/>
              <a:endParaRPr lang="ko-KR" altLang="en-US" sz="4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1081855" y="1022112"/>
            <a:ext cx="26249196" cy="12890304"/>
            <a:chOff x="704520" y="730080"/>
            <a:chExt cx="17093880" cy="9207360"/>
          </a:xfrm>
        </p:grpSpPr>
        <p:pic>
          <p:nvPicPr>
            <p:cNvPr id="133" name="Object 2"/>
            <p:cNvPicPr/>
            <p:nvPr/>
          </p:nvPicPr>
          <p:blipFill>
            <a:blip r:embed="rId2"/>
            <a:stretch/>
          </p:blipFill>
          <p:spPr>
            <a:xfrm>
              <a:off x="704520" y="730080"/>
              <a:ext cx="17093880" cy="9207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4" name="Group 2"/>
          <p:cNvGrpSpPr/>
          <p:nvPr/>
        </p:nvGrpSpPr>
        <p:grpSpPr>
          <a:xfrm>
            <a:off x="-6196" y="0"/>
            <a:ext cx="28092414" cy="14399280"/>
            <a:chOff x="14400" y="0"/>
            <a:chExt cx="6753600" cy="10285200"/>
          </a:xfrm>
        </p:grpSpPr>
        <p:pic>
          <p:nvPicPr>
            <p:cNvPr id="135" name="Object 5"/>
            <p:cNvPicPr/>
            <p:nvPr/>
          </p:nvPicPr>
          <p:blipFill>
            <a:blip r:embed="rId3"/>
            <a:stretch/>
          </p:blipFill>
          <p:spPr>
            <a:xfrm>
              <a:off x="14400" y="0"/>
              <a:ext cx="6753600" cy="10285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2" name="CustomShape 8"/>
          <p:cNvSpPr/>
          <p:nvPr/>
        </p:nvSpPr>
        <p:spPr>
          <a:xfrm>
            <a:off x="10957859" y="1399317"/>
            <a:ext cx="6164304" cy="168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 anchor="t"/>
          <a:lstStyle/>
          <a:p>
            <a:r>
              <a:rPr lang="ko-KR" altLang="en-US" sz="8600" b="1" spc="-2" dirty="0" err="1">
                <a:solidFill>
                  <a:srgbClr val="FC5230"/>
                </a:solidFill>
                <a:latin typeface="Gmarket Sans Bold"/>
              </a:rPr>
              <a:t>예상</a:t>
            </a:r>
            <a:r>
              <a:rPr lang="en-US" sz="8600" b="1" spc="-2" dirty="0">
                <a:solidFill>
                  <a:srgbClr val="FC5230"/>
                </a:solidFill>
                <a:latin typeface="Gmarket Sans Bold"/>
              </a:rPr>
              <a:t> 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결과물</a:t>
            </a:r>
            <a:endParaRPr lang="en-US" sz="8600" b="1" spc="-2" dirty="0">
              <a:solidFill>
                <a:srgbClr val="FC5230"/>
              </a:solidFill>
              <a:latin typeface="Gmarket Sans Bold"/>
            </a:endParaRPr>
          </a:p>
        </p:txBody>
      </p:sp>
      <p:sp>
        <p:nvSpPr>
          <p:cNvPr id="144" name="CustomShape 10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 anchor="t"/>
          <a:lstStyle/>
          <a:p>
            <a:r>
              <a:rPr lang="en-US" sz="1800" spc="-2" dirty="0">
                <a:solidFill>
                  <a:srgbClr val="FFFFFF"/>
                </a:solidFill>
                <a:ea typeface="+mn-lt"/>
                <a:cs typeface="+mn-lt"/>
              </a:rPr>
              <a:t>autonomous-driving - Smart Cart</a:t>
            </a:r>
            <a:endParaRPr lang="en-US" sz="1800" spc="-2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US" sz="1800" spc="-2" dirty="0">
              <a:solidFill>
                <a:srgbClr val="FFFFFF"/>
              </a:solidFill>
              <a:latin typeface="Noto Sans CJK KR Medium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="" xmlns:a16="http://schemas.microsoft.com/office/drawing/2014/main" id="{07D63957-9A43-2C90-487B-ECC2310DD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8" y="4828508"/>
            <a:ext cx="18132842" cy="8902023"/>
          </a:xfrm>
          <a:prstGeom prst="rect">
            <a:avLst/>
          </a:prstGeom>
        </p:spPr>
      </p:pic>
      <p:pic>
        <p:nvPicPr>
          <p:cNvPr id="3074" name="Picture 2" descr="C:\Users\-\Pictures\KakaoTalk_20230306_12031867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637" y="4828508"/>
            <a:ext cx="9737725" cy="890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2"/>
          <p:cNvGrpSpPr/>
          <p:nvPr/>
        </p:nvGrpSpPr>
        <p:grpSpPr>
          <a:xfrm>
            <a:off x="6197" y="0"/>
            <a:ext cx="28066443" cy="14404034"/>
            <a:chOff x="-14400" y="0"/>
            <a:chExt cx="7086960" cy="8316000"/>
          </a:xfrm>
        </p:grpSpPr>
        <p:pic>
          <p:nvPicPr>
            <p:cNvPr id="149" name="Object 5"/>
            <p:cNvPicPr/>
            <p:nvPr/>
          </p:nvPicPr>
          <p:blipFill>
            <a:blip r:embed="rId2"/>
            <a:stretch/>
          </p:blipFill>
          <p:spPr>
            <a:xfrm>
              <a:off x="-14400" y="0"/>
              <a:ext cx="7086960" cy="8316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7" name="CustomShape 14"/>
          <p:cNvSpPr/>
          <p:nvPr/>
        </p:nvSpPr>
        <p:spPr>
          <a:xfrm>
            <a:off x="6718100" y="1478329"/>
            <a:ext cx="15611628" cy="1423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 anchor="t"/>
          <a:lstStyle/>
          <a:p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핸드폰 </a:t>
            </a: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GUI – 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모니터링 및 제어</a:t>
            </a:r>
            <a:endParaRPr lang="ko-KR" altLang="en-US" sz="8000" b="1" spc="-2" dirty="0">
              <a:solidFill>
                <a:srgbClr val="FC5230"/>
              </a:solidFill>
              <a:latin typeface="Gmarket Sans Bold"/>
            </a:endParaRPr>
          </a:p>
        </p:txBody>
      </p:sp>
      <p:sp>
        <p:nvSpPr>
          <p:cNvPr id="172" name="CustomShape 18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 anchor="t"/>
          <a:lstStyle/>
          <a:p>
            <a:r>
              <a:rPr lang="en-US" sz="1800" spc="-2" dirty="0">
                <a:solidFill>
                  <a:srgbClr val="FFFFFF"/>
                </a:solidFill>
                <a:ea typeface="+mn-lt"/>
                <a:cs typeface="+mn-lt"/>
              </a:rPr>
              <a:t>autonomous-driving - Smart Cart</a:t>
            </a:r>
            <a:endParaRPr lang="en-US" sz="1800" spc="-2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US" sz="1800" spc="-2" dirty="0">
              <a:solidFill>
                <a:srgbClr val="FFFFFF"/>
              </a:solidFill>
              <a:latin typeface="Noto Sans CJK KR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07437" y="3771899"/>
            <a:ext cx="441456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물품 목록 선택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19469" y="3771900"/>
            <a:ext cx="44145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지도 위치 표시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6010095" y="4897364"/>
            <a:ext cx="5093110" cy="4248068"/>
            <a:chOff x="18613437" y="4878895"/>
            <a:chExt cx="5433316" cy="509373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8613437" y="4878895"/>
              <a:ext cx="5433316" cy="509373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1300428" y="7306562"/>
              <a:ext cx="285967" cy="275338"/>
            </a:xfrm>
            <a:prstGeom prst="ellipse">
              <a:avLst/>
            </a:prstGeom>
            <a:solidFill>
              <a:srgbClr val="FF0000"/>
            </a:solidFill>
            <a:ln>
              <a:gradFill>
                <a:gsLst>
                  <a:gs pos="0">
                    <a:srgbClr val="FFC000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21985070" y="6610441"/>
              <a:ext cx="285967" cy="275338"/>
            </a:xfrm>
            <a:prstGeom prst="ellipse">
              <a:avLst/>
            </a:prstGeom>
            <a:solidFill>
              <a:schemeClr val="accent5"/>
            </a:solidFill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오른쪽 화살표 12"/>
          <p:cNvSpPr/>
          <p:nvPr/>
        </p:nvSpPr>
        <p:spPr>
          <a:xfrm>
            <a:off x="13945034" y="6928953"/>
            <a:ext cx="1157761" cy="39607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4034933" y="9827802"/>
            <a:ext cx="441456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제어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357927" y="10983846"/>
            <a:ext cx="1826702" cy="8217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정지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57201" y="10983846"/>
            <a:ext cx="1826702" cy="8217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이동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5817065" y="10983846"/>
            <a:ext cx="2120152" cy="8217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원위치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814473" y="4857049"/>
            <a:ext cx="5307532" cy="10245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/>
          </a:p>
        </p:txBody>
      </p:sp>
      <p:sp>
        <p:nvSpPr>
          <p:cNvPr id="33" name="직사각형 32"/>
          <p:cNvSpPr/>
          <p:nvPr/>
        </p:nvSpPr>
        <p:spPr>
          <a:xfrm>
            <a:off x="7814473" y="5881605"/>
            <a:ext cx="5307532" cy="8279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/>
          </a:p>
        </p:txBody>
      </p:sp>
      <p:sp>
        <p:nvSpPr>
          <p:cNvPr id="34" name="직사각형 33"/>
          <p:cNvSpPr/>
          <p:nvPr/>
        </p:nvSpPr>
        <p:spPr>
          <a:xfrm>
            <a:off x="7814473" y="6625142"/>
            <a:ext cx="5307532" cy="8279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/>
          </a:p>
        </p:txBody>
      </p:sp>
      <p:sp>
        <p:nvSpPr>
          <p:cNvPr id="35" name="직사각형 34"/>
          <p:cNvSpPr/>
          <p:nvPr/>
        </p:nvSpPr>
        <p:spPr>
          <a:xfrm>
            <a:off x="7814473" y="7453063"/>
            <a:ext cx="5307532" cy="8279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/>
          </a:p>
        </p:txBody>
      </p:sp>
      <p:sp>
        <p:nvSpPr>
          <p:cNvPr id="36" name="직사각형 35"/>
          <p:cNvSpPr/>
          <p:nvPr/>
        </p:nvSpPr>
        <p:spPr>
          <a:xfrm>
            <a:off x="7814473" y="8280984"/>
            <a:ext cx="5307532" cy="8279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/>
          </a:p>
        </p:txBody>
      </p:sp>
      <p:sp>
        <p:nvSpPr>
          <p:cNvPr id="37" name="TextBox 36"/>
          <p:cNvSpPr txBox="1"/>
          <p:nvPr/>
        </p:nvSpPr>
        <p:spPr>
          <a:xfrm>
            <a:off x="7935956" y="5904286"/>
            <a:ext cx="4886281" cy="707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4000" dirty="0"/>
              <a:t>물품 </a:t>
            </a:r>
            <a:r>
              <a:rPr lang="en-US" altLang="ko-KR" sz="4000" dirty="0"/>
              <a:t>1</a:t>
            </a:r>
            <a:endParaRPr lang="ko-KR" altLang="en-US" sz="4000" dirty="0"/>
          </a:p>
        </p:txBody>
      </p:sp>
      <p:sp>
        <p:nvSpPr>
          <p:cNvPr id="38" name="TextBox 37"/>
          <p:cNvSpPr txBox="1"/>
          <p:nvPr/>
        </p:nvSpPr>
        <p:spPr>
          <a:xfrm>
            <a:off x="7935956" y="7551042"/>
            <a:ext cx="4886281" cy="707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4000" dirty="0"/>
              <a:t>물품 </a:t>
            </a:r>
            <a:r>
              <a:rPr lang="en-US" altLang="ko-KR" sz="4000" dirty="0"/>
              <a:t>3</a:t>
            </a:r>
            <a:endParaRPr lang="ko-KR" altLang="en-US" sz="4000" dirty="0"/>
          </a:p>
        </p:txBody>
      </p:sp>
      <p:sp>
        <p:nvSpPr>
          <p:cNvPr id="39" name="TextBox 38"/>
          <p:cNvSpPr txBox="1"/>
          <p:nvPr/>
        </p:nvSpPr>
        <p:spPr>
          <a:xfrm>
            <a:off x="7935956" y="8378963"/>
            <a:ext cx="4886281" cy="707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4000" dirty="0"/>
              <a:t>물품 </a:t>
            </a:r>
            <a:r>
              <a:rPr lang="en-US" altLang="ko-KR" sz="4000" dirty="0"/>
              <a:t>4</a:t>
            </a:r>
            <a:endParaRPr lang="ko-KR" altLang="en-US" sz="4000" dirty="0"/>
          </a:p>
        </p:txBody>
      </p:sp>
      <p:sp>
        <p:nvSpPr>
          <p:cNvPr id="40" name="TextBox 39"/>
          <p:cNvSpPr txBox="1"/>
          <p:nvPr/>
        </p:nvSpPr>
        <p:spPr>
          <a:xfrm>
            <a:off x="7906452" y="5020330"/>
            <a:ext cx="488628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물품 선택</a:t>
            </a:r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12183017" y="5249401"/>
            <a:ext cx="404885" cy="37285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/>
          </a:p>
        </p:txBody>
      </p:sp>
      <p:sp>
        <p:nvSpPr>
          <p:cNvPr id="42" name="직사각형 41"/>
          <p:cNvSpPr/>
          <p:nvPr/>
        </p:nvSpPr>
        <p:spPr>
          <a:xfrm>
            <a:off x="7809498" y="6638984"/>
            <a:ext cx="5307532" cy="827921"/>
          </a:xfrm>
          <a:prstGeom prst="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/>
          </a:p>
        </p:txBody>
      </p:sp>
      <p:sp>
        <p:nvSpPr>
          <p:cNvPr id="43" name="TextBox 42"/>
          <p:cNvSpPr txBox="1"/>
          <p:nvPr/>
        </p:nvSpPr>
        <p:spPr>
          <a:xfrm>
            <a:off x="7935956" y="6723121"/>
            <a:ext cx="4886281" cy="707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4000" dirty="0"/>
              <a:t>물품 </a:t>
            </a:r>
            <a:r>
              <a:rPr lang="en-US" altLang="ko-KR" sz="4000" dirty="0"/>
              <a:t>2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3766273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-512763" y="-37800"/>
            <a:ext cx="29412865" cy="149349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CustomShape 3"/>
          <p:cNvSpPr/>
          <p:nvPr/>
        </p:nvSpPr>
        <p:spPr>
          <a:xfrm>
            <a:off x="11269010" y="961632"/>
            <a:ext cx="7309470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8600" b="1" spc="-2" dirty="0" err="1">
                <a:solidFill>
                  <a:srgbClr val="FC5230"/>
                </a:solidFill>
                <a:latin typeface="Gmarket Sans Bold"/>
              </a:rPr>
              <a:t>프로젝트</a:t>
            </a:r>
            <a:r>
              <a:rPr lang="en-US" sz="8600" b="1" spc="-2" dirty="0">
                <a:solidFill>
                  <a:srgbClr val="FC5230"/>
                </a:solidFill>
                <a:latin typeface="Gmarket Sans Bold"/>
              </a:rPr>
              <a:t> 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일정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1620837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 rot="5400000">
            <a:off x="15538910" y="-4002657"/>
            <a:ext cx="428745" cy="24872589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Group 7"/>
          <p:cNvGrpSpPr/>
          <p:nvPr/>
        </p:nvGrpSpPr>
        <p:grpSpPr>
          <a:xfrm rot="10800000" flipH="1">
            <a:off x="6367381" y="5670481"/>
            <a:ext cx="267023" cy="2762810"/>
            <a:chOff x="7196400" y="2305800"/>
            <a:chExt cx="111960" cy="7256160"/>
          </a:xfrm>
          <a:solidFill>
            <a:srgbClr val="E9321F"/>
          </a:solidFill>
        </p:grpSpPr>
        <p:pic>
          <p:nvPicPr>
            <p:cNvPr id="13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타원 1"/>
          <p:cNvSpPr/>
          <p:nvPr/>
        </p:nvSpPr>
        <p:spPr>
          <a:xfrm>
            <a:off x="5126037" y="3673152"/>
            <a:ext cx="2748853" cy="2819400"/>
          </a:xfrm>
          <a:prstGeom prst="ellipse">
            <a:avLst/>
          </a:prstGeom>
          <a:solidFill>
            <a:srgbClr val="E93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주차</a:t>
            </a:r>
          </a:p>
        </p:txBody>
      </p:sp>
      <p:grpSp>
        <p:nvGrpSpPr>
          <p:cNvPr id="15" name="Group 7"/>
          <p:cNvGrpSpPr/>
          <p:nvPr/>
        </p:nvGrpSpPr>
        <p:grpSpPr>
          <a:xfrm rot="10800000" flipH="1">
            <a:off x="16909378" y="5626030"/>
            <a:ext cx="267023" cy="2762810"/>
            <a:chOff x="7196400" y="2305800"/>
            <a:chExt cx="111960" cy="7256160"/>
          </a:xfrm>
          <a:solidFill>
            <a:srgbClr val="E9321F"/>
          </a:solidFill>
        </p:grpSpPr>
        <p:pic>
          <p:nvPicPr>
            <p:cNvPr id="16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7" name="타원 16"/>
          <p:cNvSpPr/>
          <p:nvPr/>
        </p:nvSpPr>
        <p:spPr>
          <a:xfrm>
            <a:off x="15668034" y="3628701"/>
            <a:ext cx="2748853" cy="2819400"/>
          </a:xfrm>
          <a:prstGeom prst="ellipse">
            <a:avLst/>
          </a:prstGeom>
          <a:solidFill>
            <a:srgbClr val="E93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주차</a:t>
            </a:r>
          </a:p>
        </p:txBody>
      </p:sp>
      <p:grpSp>
        <p:nvGrpSpPr>
          <p:cNvPr id="18" name="Group 7"/>
          <p:cNvGrpSpPr/>
          <p:nvPr/>
        </p:nvGrpSpPr>
        <p:grpSpPr>
          <a:xfrm rot="10800000" flipH="1">
            <a:off x="9874310" y="8379298"/>
            <a:ext cx="267023" cy="2762810"/>
            <a:chOff x="7196400" y="2305800"/>
            <a:chExt cx="111960" cy="7256160"/>
          </a:xfrm>
          <a:solidFill>
            <a:srgbClr val="E9321F"/>
          </a:solidFill>
        </p:grpSpPr>
        <p:pic>
          <p:nvPicPr>
            <p:cNvPr id="19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0" name="타원 19"/>
          <p:cNvSpPr/>
          <p:nvPr/>
        </p:nvSpPr>
        <p:spPr>
          <a:xfrm>
            <a:off x="8632966" y="10706100"/>
            <a:ext cx="2748853" cy="2819400"/>
          </a:xfrm>
          <a:prstGeom prst="ellipse">
            <a:avLst/>
          </a:prstGeom>
          <a:solidFill>
            <a:srgbClr val="E93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</a:t>
            </a:r>
            <a:r>
              <a:rPr lang="ko-KR" altLang="en-US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주차</a:t>
            </a:r>
          </a:p>
        </p:txBody>
      </p:sp>
      <p:grpSp>
        <p:nvGrpSpPr>
          <p:cNvPr id="21" name="Group 7"/>
          <p:cNvGrpSpPr/>
          <p:nvPr/>
        </p:nvGrpSpPr>
        <p:grpSpPr>
          <a:xfrm rot="10800000" flipH="1">
            <a:off x="19406355" y="8379298"/>
            <a:ext cx="267023" cy="2762810"/>
            <a:chOff x="7196400" y="2305800"/>
            <a:chExt cx="111960" cy="7256160"/>
          </a:xfrm>
          <a:solidFill>
            <a:srgbClr val="E9321F"/>
          </a:solidFill>
        </p:grpSpPr>
        <p:pic>
          <p:nvPicPr>
            <p:cNvPr id="22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3" name="타원 22"/>
          <p:cNvSpPr/>
          <p:nvPr/>
        </p:nvSpPr>
        <p:spPr>
          <a:xfrm>
            <a:off x="18165011" y="10706100"/>
            <a:ext cx="2748853" cy="2819400"/>
          </a:xfrm>
          <a:prstGeom prst="ellipse">
            <a:avLst/>
          </a:prstGeom>
          <a:solidFill>
            <a:srgbClr val="E93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</a:t>
            </a:r>
            <a:r>
              <a:rPr lang="ko-KR" altLang="en-US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주차</a:t>
            </a:r>
          </a:p>
        </p:txBody>
      </p:sp>
      <p:sp>
        <p:nvSpPr>
          <p:cNvPr id="24" name="CustomShape 6"/>
          <p:cNvSpPr/>
          <p:nvPr/>
        </p:nvSpPr>
        <p:spPr>
          <a:xfrm>
            <a:off x="7940059" y="4255332"/>
            <a:ext cx="7884711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7600" spc="-2" dirty="0" err="1">
                <a:solidFill>
                  <a:schemeClr val="bg1"/>
                </a:solidFill>
                <a:latin typeface="Noto Sans CJK KR Regular"/>
              </a:rPr>
              <a:t>주제선정</a:t>
            </a:r>
            <a:r>
              <a:rPr lang="en-US" sz="7600" spc="-2" dirty="0">
                <a:solidFill>
                  <a:schemeClr val="bg1"/>
                </a:solidFill>
                <a:latin typeface="Noto Sans CJK KR Regular"/>
              </a:rPr>
              <a:t> </a:t>
            </a:r>
            <a:r>
              <a:rPr lang="ko-KR" altLang="en-US" sz="7600" spc="-2" dirty="0">
                <a:solidFill>
                  <a:schemeClr val="bg1"/>
                </a:solidFill>
                <a:latin typeface="Noto Sans CJK KR Regular"/>
              </a:rPr>
              <a:t>및 발표</a:t>
            </a:r>
            <a:endParaRPr lang="en-US" sz="7600" spc="-2" dirty="0">
              <a:solidFill>
                <a:schemeClr val="bg1"/>
              </a:solidFill>
              <a:latin typeface="Noto Sans CJK KR Regular"/>
            </a:endParaRPr>
          </a:p>
        </p:txBody>
      </p:sp>
      <p:sp>
        <p:nvSpPr>
          <p:cNvPr id="25" name="CustomShape 6"/>
          <p:cNvSpPr/>
          <p:nvPr/>
        </p:nvSpPr>
        <p:spPr>
          <a:xfrm>
            <a:off x="11518814" y="10954988"/>
            <a:ext cx="6809863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환경 설정 및 </a:t>
            </a:r>
            <a:r>
              <a:rPr lang="en-US" altLang="ko-KR" sz="7600" spc="-2" dirty="0">
                <a:solidFill>
                  <a:schemeClr val="bg1"/>
                </a:solidFill>
                <a:latin typeface="Noto Sans CJK JP"/>
              </a:rPr>
              <a:t>3D </a:t>
            </a: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모델링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26" name="CustomShape 6"/>
          <p:cNvSpPr/>
          <p:nvPr/>
        </p:nvSpPr>
        <p:spPr>
          <a:xfrm>
            <a:off x="18813974" y="3798132"/>
            <a:ext cx="6809863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자율주행 구현</a:t>
            </a:r>
            <a:r>
              <a:rPr lang="en-US" altLang="ko-KR" sz="7600" spc="-2" dirty="0">
                <a:solidFill>
                  <a:schemeClr val="bg1"/>
                </a:solidFill>
                <a:latin typeface="Noto Sans CJK JP"/>
              </a:rPr>
              <a:t>APP </a:t>
            </a: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개발</a:t>
            </a:r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27" name="CustomShape 6"/>
          <p:cNvSpPr/>
          <p:nvPr/>
        </p:nvSpPr>
        <p:spPr>
          <a:xfrm>
            <a:off x="21090637" y="10988391"/>
            <a:ext cx="6809863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자율주행 구현</a:t>
            </a:r>
            <a:r>
              <a:rPr lang="en-US" altLang="ko-KR" sz="7600" spc="-2" dirty="0">
                <a:solidFill>
                  <a:schemeClr val="bg1"/>
                </a:solidFill>
                <a:latin typeface="Noto Sans CJK JP"/>
              </a:rPr>
              <a:t>APP </a:t>
            </a: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개발</a:t>
            </a:r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23208226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3666981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-588962" y="0"/>
            <a:ext cx="29043346" cy="148971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5" name="CustomShape 5"/>
          <p:cNvSpPr/>
          <p:nvPr/>
        </p:nvSpPr>
        <p:spPr>
          <a:xfrm>
            <a:off x="1521545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4575911" y="4365717"/>
            <a:ext cx="6809863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 rot="5400000">
            <a:off x="12242559" y="-4002657"/>
            <a:ext cx="428745" cy="24872589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Group 7"/>
          <p:cNvGrpSpPr/>
          <p:nvPr/>
        </p:nvGrpSpPr>
        <p:grpSpPr>
          <a:xfrm rot="10800000" flipH="1">
            <a:off x="3068402" y="5670481"/>
            <a:ext cx="267023" cy="2762810"/>
            <a:chOff x="7196400" y="2305800"/>
            <a:chExt cx="111960" cy="7256160"/>
          </a:xfrm>
          <a:solidFill>
            <a:srgbClr val="E9321F"/>
          </a:solidFill>
        </p:grpSpPr>
        <p:pic>
          <p:nvPicPr>
            <p:cNvPr id="13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타원 1"/>
          <p:cNvSpPr/>
          <p:nvPr/>
        </p:nvSpPr>
        <p:spPr>
          <a:xfrm>
            <a:off x="1827058" y="3673152"/>
            <a:ext cx="2748853" cy="2819400"/>
          </a:xfrm>
          <a:prstGeom prst="ellipse">
            <a:avLst/>
          </a:prstGeom>
          <a:solidFill>
            <a:srgbClr val="E93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</a:t>
            </a:r>
            <a:r>
              <a:rPr lang="ko-KR" altLang="en-US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주차</a:t>
            </a:r>
          </a:p>
        </p:txBody>
      </p:sp>
      <p:grpSp>
        <p:nvGrpSpPr>
          <p:cNvPr id="15" name="Group 7"/>
          <p:cNvGrpSpPr/>
          <p:nvPr/>
        </p:nvGrpSpPr>
        <p:grpSpPr>
          <a:xfrm rot="10800000" flipH="1">
            <a:off x="12958131" y="5626030"/>
            <a:ext cx="267023" cy="2762810"/>
            <a:chOff x="7196400" y="2305800"/>
            <a:chExt cx="111960" cy="7256160"/>
          </a:xfrm>
          <a:solidFill>
            <a:srgbClr val="E9321F"/>
          </a:solidFill>
        </p:grpSpPr>
        <p:pic>
          <p:nvPicPr>
            <p:cNvPr id="16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7" name="타원 16"/>
          <p:cNvSpPr/>
          <p:nvPr/>
        </p:nvSpPr>
        <p:spPr>
          <a:xfrm>
            <a:off x="11716787" y="3628701"/>
            <a:ext cx="2748853" cy="2819400"/>
          </a:xfrm>
          <a:prstGeom prst="ellipse">
            <a:avLst/>
          </a:prstGeom>
          <a:solidFill>
            <a:srgbClr val="E93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7</a:t>
            </a:r>
            <a:r>
              <a:rPr lang="ko-KR" altLang="en-US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주차</a:t>
            </a:r>
          </a:p>
        </p:txBody>
      </p:sp>
      <p:grpSp>
        <p:nvGrpSpPr>
          <p:cNvPr id="18" name="Group 7"/>
          <p:cNvGrpSpPr/>
          <p:nvPr/>
        </p:nvGrpSpPr>
        <p:grpSpPr>
          <a:xfrm rot="10800000" flipH="1">
            <a:off x="5622282" y="8379298"/>
            <a:ext cx="267023" cy="2762810"/>
            <a:chOff x="7196400" y="2305800"/>
            <a:chExt cx="111960" cy="7256160"/>
          </a:xfrm>
          <a:solidFill>
            <a:srgbClr val="E9321F"/>
          </a:solidFill>
        </p:grpSpPr>
        <p:pic>
          <p:nvPicPr>
            <p:cNvPr id="19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0" name="타원 19"/>
          <p:cNvSpPr/>
          <p:nvPr/>
        </p:nvSpPr>
        <p:spPr>
          <a:xfrm>
            <a:off x="4380938" y="10706100"/>
            <a:ext cx="2748853" cy="2819400"/>
          </a:xfrm>
          <a:prstGeom prst="ellipse">
            <a:avLst/>
          </a:prstGeom>
          <a:solidFill>
            <a:srgbClr val="E93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6</a:t>
            </a:r>
            <a:r>
              <a:rPr lang="ko-KR" altLang="en-US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주차</a:t>
            </a:r>
          </a:p>
        </p:txBody>
      </p:sp>
      <p:grpSp>
        <p:nvGrpSpPr>
          <p:cNvPr id="21" name="Group 7"/>
          <p:cNvGrpSpPr/>
          <p:nvPr/>
        </p:nvGrpSpPr>
        <p:grpSpPr>
          <a:xfrm rot="10800000" flipH="1">
            <a:off x="16435258" y="8379298"/>
            <a:ext cx="267023" cy="2762810"/>
            <a:chOff x="7196400" y="2305800"/>
            <a:chExt cx="111960" cy="7256160"/>
          </a:xfrm>
          <a:solidFill>
            <a:srgbClr val="E9321F"/>
          </a:solidFill>
        </p:grpSpPr>
        <p:pic>
          <p:nvPicPr>
            <p:cNvPr id="22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3" name="타원 22"/>
          <p:cNvSpPr/>
          <p:nvPr/>
        </p:nvSpPr>
        <p:spPr>
          <a:xfrm>
            <a:off x="15207519" y="10706100"/>
            <a:ext cx="2748853" cy="2819400"/>
          </a:xfrm>
          <a:prstGeom prst="ellipse">
            <a:avLst/>
          </a:prstGeom>
          <a:solidFill>
            <a:srgbClr val="E93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8</a:t>
            </a:r>
            <a:r>
              <a:rPr lang="ko-KR" altLang="en-US" sz="5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주차</a:t>
            </a:r>
          </a:p>
        </p:txBody>
      </p:sp>
      <p:sp>
        <p:nvSpPr>
          <p:cNvPr id="24" name="CustomShape 6"/>
          <p:cNvSpPr/>
          <p:nvPr/>
        </p:nvSpPr>
        <p:spPr>
          <a:xfrm>
            <a:off x="14775374" y="3924300"/>
            <a:ext cx="6809863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하드웨어 제작 및 테스트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25" name="CustomShape 6"/>
          <p:cNvSpPr/>
          <p:nvPr/>
        </p:nvSpPr>
        <p:spPr>
          <a:xfrm>
            <a:off x="18204374" y="11418132"/>
            <a:ext cx="9878501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최종 테스트 및 발표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26" name="CustomShape 6"/>
          <p:cNvSpPr/>
          <p:nvPr/>
        </p:nvSpPr>
        <p:spPr>
          <a:xfrm>
            <a:off x="7129792" y="11010900"/>
            <a:ext cx="8193374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 err="1">
                <a:solidFill>
                  <a:schemeClr val="bg1"/>
                </a:solidFill>
                <a:latin typeface="Noto Sans CJK JP"/>
              </a:rPr>
              <a:t>앱</a:t>
            </a: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 개발 및 문제점 보완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27" name="CustomShape 6"/>
          <p:cNvSpPr/>
          <p:nvPr/>
        </p:nvSpPr>
        <p:spPr>
          <a:xfrm>
            <a:off x="4698545" y="4000500"/>
            <a:ext cx="6809863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KR Regular"/>
              </a:rPr>
              <a:t>중간 테스트 및</a:t>
            </a:r>
            <a:endParaRPr lang="en-US" altLang="ko-KR" sz="7600" spc="-2" dirty="0">
              <a:solidFill>
                <a:schemeClr val="bg1"/>
              </a:solidFill>
              <a:latin typeface="Noto Sans CJK KR Regular"/>
            </a:endParaRPr>
          </a:p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KR Regular"/>
              </a:rPr>
              <a:t>이슈 체크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28" name="CustomShape 3"/>
          <p:cNvSpPr/>
          <p:nvPr/>
        </p:nvSpPr>
        <p:spPr>
          <a:xfrm>
            <a:off x="11269010" y="961632"/>
            <a:ext cx="7309470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8600" b="1" spc="-2" dirty="0" err="1">
                <a:solidFill>
                  <a:srgbClr val="FC5230"/>
                </a:solidFill>
                <a:latin typeface="Gmarket Sans Bold"/>
              </a:rPr>
              <a:t>프로젝트</a:t>
            </a:r>
            <a:r>
              <a:rPr lang="en-US" sz="8600" b="1" spc="-2" dirty="0">
                <a:solidFill>
                  <a:srgbClr val="FC5230"/>
                </a:solidFill>
                <a:latin typeface="Gmarket Sans Bold"/>
              </a:rPr>
              <a:t> 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일정</a:t>
            </a:r>
            <a:endParaRPr lang="en-US" sz="8600" b="1" spc="-2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5066928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1"/>
          <p:cNvGrpSpPr/>
          <p:nvPr/>
        </p:nvGrpSpPr>
        <p:grpSpPr>
          <a:xfrm>
            <a:off x="0" y="0"/>
            <a:ext cx="28079006" cy="14439600"/>
            <a:chOff x="28800" y="0"/>
            <a:chExt cx="18256680" cy="10314000"/>
          </a:xfrm>
        </p:grpSpPr>
        <p:pic>
          <p:nvPicPr>
            <p:cNvPr id="63" name="Object 2"/>
            <p:cNvPicPr/>
            <p:nvPr/>
          </p:nvPicPr>
          <p:blipFill>
            <a:blip r:embed="rId2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4" name="CustomShape 2"/>
          <p:cNvSpPr/>
          <p:nvPr/>
        </p:nvSpPr>
        <p:spPr>
          <a:xfrm>
            <a:off x="1885644" y="4295592"/>
            <a:ext cx="3403106" cy="1342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8600" b="1" spc="-2">
                <a:solidFill>
                  <a:srgbClr val="FC5230"/>
                </a:solidFill>
                <a:latin typeface="Gmarket Sans Bold"/>
              </a:rPr>
              <a:t>목차</a:t>
            </a:r>
            <a:endParaRPr lang="en-US" sz="8600" b="1" spc="-2">
              <a:latin typeface="Noto Sans CJK JP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grpSp>
        <p:nvGrpSpPr>
          <p:cNvPr id="70" name="Group 8"/>
          <p:cNvGrpSpPr/>
          <p:nvPr/>
        </p:nvGrpSpPr>
        <p:grpSpPr>
          <a:xfrm>
            <a:off x="6335785" y="3625776"/>
            <a:ext cx="236051" cy="8951040"/>
            <a:chOff x="4125960" y="2589840"/>
            <a:chExt cx="153720" cy="6393600"/>
          </a:xfrm>
        </p:grpSpPr>
        <p:pic>
          <p:nvPicPr>
            <p:cNvPr id="71" name="Object 11"/>
            <p:cNvPicPr/>
            <p:nvPr/>
          </p:nvPicPr>
          <p:blipFill>
            <a:blip r:embed="rId3"/>
            <a:stretch/>
          </p:blipFill>
          <p:spPr>
            <a:xfrm rot="16200000">
              <a:off x="1005840" y="5709600"/>
              <a:ext cx="6393600" cy="153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2E66FCDB-401F-1DB4-F1AF-A43A5650CEE9}"/>
              </a:ext>
            </a:extLst>
          </p:cNvPr>
          <p:cNvGrpSpPr/>
          <p:nvPr/>
        </p:nvGrpSpPr>
        <p:grpSpPr>
          <a:xfrm>
            <a:off x="7716837" y="4283178"/>
            <a:ext cx="9934593" cy="6572160"/>
            <a:chOff x="3556080" y="3988800"/>
            <a:chExt cx="6469560" cy="4694400"/>
          </a:xfrm>
        </p:grpSpPr>
        <p:sp>
          <p:nvSpPr>
            <p:cNvPr id="72" name="CustomShape 9"/>
            <p:cNvSpPr/>
            <p:nvPr/>
          </p:nvSpPr>
          <p:spPr>
            <a:xfrm>
              <a:off x="3556080" y="3988800"/>
              <a:ext cx="6469560" cy="501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/>
            <a:lstStyle/>
            <a:p>
              <a:pPr marL="777697" indent="-777697">
                <a:buAutoNum type="arabicPeriod"/>
              </a:pPr>
              <a:r>
                <a:rPr lang="en-US" sz="4800" b="1" spc="-2" dirty="0" err="1">
                  <a:solidFill>
                    <a:srgbClr val="FFFFFF"/>
                  </a:solidFill>
                  <a:latin typeface="Noto Sans CJK KR Regular"/>
                </a:rPr>
                <a:t>프로젝트</a:t>
              </a:r>
              <a:r>
                <a:rPr lang="en-US" sz="4800" b="1" spc="-2" dirty="0">
                  <a:solidFill>
                    <a:srgbClr val="FFFFFF"/>
                  </a:solidFill>
                  <a:latin typeface="Noto Sans CJK KR Regular"/>
                </a:rPr>
                <a:t> </a:t>
              </a:r>
              <a:r>
                <a:rPr lang="ko-KR" altLang="en-US" sz="4800" b="1" spc="-2" dirty="0">
                  <a:solidFill>
                    <a:srgbClr val="FFFFFF"/>
                  </a:solidFill>
                  <a:latin typeface="Noto Sans CJK KR Regular"/>
                </a:rPr>
                <a:t>소개</a:t>
              </a:r>
              <a:endParaRPr lang="en-US" sz="4800" b="1" spc="-2" dirty="0" err="1">
                <a:latin typeface="Noto Sans CJK JP"/>
              </a:endParaRPr>
            </a:p>
          </p:txBody>
        </p:sp>
        <p:sp>
          <p:nvSpPr>
            <p:cNvPr id="73" name="CustomShape 10"/>
            <p:cNvSpPr/>
            <p:nvPr/>
          </p:nvSpPr>
          <p:spPr>
            <a:xfrm>
              <a:off x="3556080" y="5008680"/>
              <a:ext cx="6469560" cy="501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/>
            <a:lstStyle/>
            <a:p>
              <a:r>
                <a:rPr lang="en-US" sz="4800" b="1" spc="-2" dirty="0">
                  <a:solidFill>
                    <a:srgbClr val="FFFFFF"/>
                  </a:solidFill>
                  <a:latin typeface="Noto Sans CJK KR Regular"/>
                </a:rPr>
                <a:t>2. </a:t>
              </a:r>
              <a:r>
                <a:rPr lang="en-US" sz="4800" b="1" spc="-2" dirty="0" err="1">
                  <a:solidFill>
                    <a:srgbClr val="FFFFFF"/>
                  </a:solidFill>
                  <a:latin typeface="Noto Sans CJK KR Regular"/>
                </a:rPr>
                <a:t>구상도</a:t>
              </a:r>
              <a:endParaRPr lang="en-US" sz="4800" b="1" spc="-2" dirty="0" err="1">
                <a:latin typeface="Noto Sans CJK JP"/>
              </a:endParaRPr>
            </a:p>
          </p:txBody>
        </p:sp>
        <p:sp>
          <p:nvSpPr>
            <p:cNvPr id="74" name="CustomShape 11"/>
            <p:cNvSpPr/>
            <p:nvPr/>
          </p:nvSpPr>
          <p:spPr>
            <a:xfrm>
              <a:off x="3556080" y="6126120"/>
              <a:ext cx="6469560" cy="501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/>
            <a:lstStyle/>
            <a:p>
              <a:r>
                <a:rPr lang="en-US" sz="4800" b="1" spc="-2" dirty="0">
                  <a:solidFill>
                    <a:srgbClr val="FFFFFF"/>
                  </a:solidFill>
                  <a:latin typeface="Noto Sans CJK KR Regular"/>
                </a:rPr>
                <a:t>3. </a:t>
              </a:r>
              <a:r>
                <a:rPr lang="ko-KR" altLang="en-US" sz="4800" b="1" spc="-2" dirty="0">
                  <a:solidFill>
                    <a:srgbClr val="FFFFFF"/>
                  </a:solidFill>
                  <a:latin typeface="Noto Sans CJK KR Regular"/>
                </a:rPr>
                <a:t>프로젝트</a:t>
              </a:r>
              <a:r>
                <a:rPr lang="en-US" sz="4800" b="1" spc="-2" dirty="0">
                  <a:solidFill>
                    <a:srgbClr val="FFFFFF"/>
                  </a:solidFill>
                  <a:latin typeface="Noto Sans CJK KR Regular"/>
                </a:rPr>
                <a:t> </a:t>
              </a:r>
              <a:r>
                <a:rPr lang="en-US" sz="4800" b="1" spc="-2" dirty="0" err="1">
                  <a:solidFill>
                    <a:srgbClr val="FFFFFF"/>
                  </a:solidFill>
                  <a:latin typeface="Noto Sans CJK KR Regular"/>
                </a:rPr>
                <a:t>일정</a:t>
              </a:r>
              <a:endParaRPr lang="en-US" sz="4800" b="1" spc="-2" dirty="0">
                <a:latin typeface="Noto Sans CJK JP"/>
              </a:endParaRPr>
            </a:p>
          </p:txBody>
        </p:sp>
        <p:sp>
          <p:nvSpPr>
            <p:cNvPr id="75" name="CustomShape 12"/>
            <p:cNvSpPr/>
            <p:nvPr/>
          </p:nvSpPr>
          <p:spPr>
            <a:xfrm>
              <a:off x="3556080" y="7172280"/>
              <a:ext cx="6469560" cy="501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/>
            <a:lstStyle/>
            <a:p>
              <a:r>
                <a:rPr lang="en-US" sz="4800" b="1" spc="-2" dirty="0">
                  <a:solidFill>
                    <a:srgbClr val="FFFFFF"/>
                  </a:solidFill>
                  <a:latin typeface="Noto Sans CJK KR Regular"/>
                </a:rPr>
                <a:t>4. </a:t>
              </a:r>
              <a:r>
                <a:rPr lang="en-US" sz="4800" b="1" spc="-2" dirty="0" err="1">
                  <a:solidFill>
                    <a:srgbClr val="FFFFFF"/>
                  </a:solidFill>
                  <a:latin typeface="Noto Sans CJK KR Regular"/>
                </a:rPr>
                <a:t>팀원</a:t>
              </a:r>
              <a:r>
                <a:rPr lang="en-US" sz="4800" b="1" spc="-2" dirty="0">
                  <a:solidFill>
                    <a:srgbClr val="FFFFFF"/>
                  </a:solidFill>
                  <a:latin typeface="Noto Sans CJK KR Regular"/>
                </a:rPr>
                <a:t> </a:t>
              </a:r>
              <a:r>
                <a:rPr lang="en-US" sz="4800" b="1" spc="-2" dirty="0" err="1">
                  <a:solidFill>
                    <a:srgbClr val="FFFFFF"/>
                  </a:solidFill>
                  <a:latin typeface="Noto Sans CJK KR Regular"/>
                </a:rPr>
                <a:t>역할</a:t>
              </a:r>
              <a:endParaRPr lang="en-US" sz="4800" b="1" spc="-2" dirty="0" err="1">
                <a:latin typeface="Noto Sans CJK JP"/>
              </a:endParaRPr>
            </a:p>
          </p:txBody>
        </p:sp>
        <p:sp>
          <p:nvSpPr>
            <p:cNvPr id="76" name="CustomShape 13"/>
            <p:cNvSpPr/>
            <p:nvPr/>
          </p:nvSpPr>
          <p:spPr>
            <a:xfrm>
              <a:off x="3556080" y="8181360"/>
              <a:ext cx="6469560" cy="501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/>
            <a:lstStyle/>
            <a:p>
              <a:r>
                <a:rPr lang="en-US" sz="4800" b="1" spc="-2" dirty="0">
                  <a:solidFill>
                    <a:srgbClr val="FFFFFF"/>
                  </a:solidFill>
                  <a:latin typeface="Noto Sans CJK KR Regular"/>
                </a:rPr>
                <a:t>5. Q&amp;A</a:t>
              </a:r>
              <a:endParaRPr lang="en-US" sz="4800" b="1" spc="-2" dirty="0">
                <a:latin typeface="Noto Sans CJK JP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44226" y="0"/>
            <a:ext cx="28034780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CustomShape 3"/>
          <p:cNvSpPr/>
          <p:nvPr/>
        </p:nvSpPr>
        <p:spPr>
          <a:xfrm>
            <a:off x="1885644" y="4269785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8600" b="1" spc="-2" dirty="0">
                <a:solidFill>
                  <a:srgbClr val="FC5230"/>
                </a:solidFill>
                <a:latin typeface="Gmarket Sans Bold"/>
              </a:rPr>
              <a:t>1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>
            <a:off x="6049074" y="3227867"/>
            <a:ext cx="171925" cy="10158624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stomShape 3"/>
          <p:cNvSpPr/>
          <p:nvPr/>
        </p:nvSpPr>
        <p:spPr>
          <a:xfrm>
            <a:off x="1885643" y="9410700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2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863437"/>
              </p:ext>
            </p:extLst>
          </p:nvPr>
        </p:nvGraphicFramePr>
        <p:xfrm>
          <a:off x="7088901" y="2781300"/>
          <a:ext cx="19677935" cy="4003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5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355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355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355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9355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800617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3/2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3/3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3/6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3/7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주제선정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0617">
                <a:tc>
                  <a:txBody>
                    <a:bodyPr/>
                    <a:lstStyle/>
                    <a:p>
                      <a:pPr marL="0" marR="0" indent="0" algn="ctr" defTabSz="13825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레퍼런스</a:t>
                      </a:r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06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PPT</a:t>
                      </a:r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006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발표준비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428235"/>
              </p:ext>
            </p:extLst>
          </p:nvPr>
        </p:nvGraphicFramePr>
        <p:xfrm>
          <a:off x="7088894" y="8343900"/>
          <a:ext cx="19830342" cy="5802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50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922804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3/8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3/9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3/10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3/13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3/14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개발환경설정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3D </a:t>
                      </a:r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센서 및 카메라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파라미터</a:t>
                      </a:r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튜닝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App</a:t>
                      </a:r>
                      <a:r>
                        <a:rPr lang="en-US" altLang="ko-KR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8117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44226" y="0"/>
            <a:ext cx="28034780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>
            <a:off x="6049074" y="3227867"/>
            <a:ext cx="171925" cy="10158624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stomShape 3"/>
          <p:cNvSpPr/>
          <p:nvPr/>
        </p:nvSpPr>
        <p:spPr>
          <a:xfrm>
            <a:off x="1885643" y="4991100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2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91682"/>
              </p:ext>
            </p:extLst>
          </p:nvPr>
        </p:nvGraphicFramePr>
        <p:xfrm>
          <a:off x="7221463" y="6819900"/>
          <a:ext cx="19830342" cy="6856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50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0560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30451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84217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3/8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3/9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3/10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3/13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3/14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94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개발환경설정</a:t>
                      </a:r>
                      <a:endParaRPr lang="en-US" altLang="ko-KR" sz="3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이승헌</a:t>
                      </a:r>
                      <a:r>
                        <a:rPr lang="en-US" altLang="ko-KR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  <a:r>
                        <a:rPr lang="ko-KR" altLang="en-US" sz="3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정왕덕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라즈베리</a:t>
                      </a:r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파이</a:t>
                      </a:r>
                      <a:r>
                        <a:rPr lang="en-US" altLang="ko-KR" sz="3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ubuntu</a:t>
                      </a:r>
                      <a:r>
                        <a:rPr lang="en-US" altLang="ko-KR" sz="3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MATE </a:t>
                      </a:r>
                      <a:r>
                        <a:rPr lang="en-US" altLang="ko-KR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OS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ROS</a:t>
                      </a:r>
                      <a:endParaRPr lang="ko-KR" altLang="en-US" sz="3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+ </a:t>
                      </a:r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노트북 설치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라즈비안</a:t>
                      </a:r>
                      <a:endParaRPr lang="en-US" altLang="ko-KR" sz="3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3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Xubuntu</a:t>
                      </a:r>
                      <a:endParaRPr lang="en-US" altLang="ko-KR" sz="3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3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Lubuntu</a:t>
                      </a:r>
                      <a:endParaRPr lang="en-US" altLang="ko-KR" sz="3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Ubuntu</a:t>
                      </a:r>
                      <a:r>
                        <a:rPr lang="en-US" altLang="ko-KR" sz="3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MATE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825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Ubuntu server</a:t>
                      </a:r>
                      <a:endParaRPr lang="ko-KR" altLang="en-US" sz="3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endParaRPr lang="ko-KR" altLang="en-US" sz="3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1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3D </a:t>
                      </a:r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가상환경 로봇 모델링 및 적용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층 </a:t>
                      </a:r>
                      <a:r>
                        <a:rPr lang="ko-KR" altLang="en-US" sz="3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맵에</a:t>
                      </a:r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모델 적용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Kobuki</a:t>
                      </a:r>
                      <a:r>
                        <a:rPr lang="en-US" altLang="ko-KR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라이브러리</a:t>
                      </a:r>
                      <a:endParaRPr lang="en-US" altLang="ko-KR" sz="3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3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검색 및 시도</a:t>
                      </a:r>
                      <a:endParaRPr lang="ko-KR" altLang="en-US" sz="3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88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센서 및 카메라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구동테스트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3825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실제로봇 조작</a:t>
                      </a:r>
                      <a:r>
                        <a:rPr lang="en-US" altLang="ko-KR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  <a:r>
                        <a:rPr lang="en-US" altLang="ko-KR" sz="3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36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센서 점검</a:t>
                      </a:r>
                      <a:endParaRPr lang="ko-KR" altLang="en-US" sz="3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라이다 테스트</a:t>
                      </a:r>
                      <a:endParaRPr lang="en-US" altLang="ko-KR" sz="360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25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파라미터</a:t>
                      </a:r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튜닝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842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App</a:t>
                      </a:r>
                      <a:r>
                        <a:rPr lang="en-US" altLang="ko-KR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레이아웃 작업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19555"/>
              </p:ext>
            </p:extLst>
          </p:nvPr>
        </p:nvGraphicFramePr>
        <p:xfrm>
          <a:off x="7068261" y="556825"/>
          <a:ext cx="19830342" cy="5802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50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30505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922804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3/8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3/9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3/10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3/13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3/14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개발환경설정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3D </a:t>
                      </a:r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센서 및 카메라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파라미터</a:t>
                      </a:r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튜닝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App</a:t>
                      </a:r>
                      <a:r>
                        <a:rPr lang="en-US" altLang="ko-KR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5531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44226" y="0"/>
            <a:ext cx="28034780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>
            <a:off x="6049074" y="3227867"/>
            <a:ext cx="171925" cy="10158624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stomShape 3"/>
          <p:cNvSpPr/>
          <p:nvPr/>
        </p:nvSpPr>
        <p:spPr>
          <a:xfrm>
            <a:off x="1885643" y="4991100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2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pic>
        <p:nvPicPr>
          <p:cNvPr id="4098" name="Picture 2" descr="https://cafeptthumb-phinf.pstatic.net/MjAyMzAzMTNfODAg/MDAxNjc4NjY5MTI0NDg1.EbnvFeaSSmpMLBoO6CMsIoGwio4vK1O19kFBIGBNiPIg.h2poJUamD4iZeZztcuTbY-w-L3W44ELcZpt8qjWdQRAg.PNG/%EC%8A%A4%ED%81%AC%EB%A6%B0%EC%83%B7%2C_2023-03-13_09-58-30.png?type=w16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848" y="5675332"/>
            <a:ext cx="9753600" cy="770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hlinkClick r:id="rId6"/>
          </p:cNvPr>
          <p:cNvSpPr txBox="1"/>
          <p:nvPr/>
        </p:nvSpPr>
        <p:spPr>
          <a:xfrm>
            <a:off x="8004174" y="4310832"/>
            <a:ext cx="9296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https://cafe.naver.com/yhrobotics/8107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23819" y="3642265"/>
            <a:ext cx="2514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3D </a:t>
            </a:r>
            <a:r>
              <a:rPr lang="ko-KR" altLang="en-US" dirty="0" smtClean="0">
                <a:solidFill>
                  <a:schemeClr val="bg1"/>
                </a:solidFill>
              </a:rPr>
              <a:t>모델링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448" y="5675332"/>
            <a:ext cx="11157314" cy="77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161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44226" y="0"/>
            <a:ext cx="28034780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>
            <a:off x="6049074" y="3227867"/>
            <a:ext cx="171925" cy="10158624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stomShape 3"/>
          <p:cNvSpPr/>
          <p:nvPr/>
        </p:nvSpPr>
        <p:spPr>
          <a:xfrm>
            <a:off x="1885643" y="4991100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2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2" name="TextBox 1">
            <a:hlinkClick r:id="rId5"/>
          </p:cNvPr>
          <p:cNvSpPr txBox="1"/>
          <p:nvPr/>
        </p:nvSpPr>
        <p:spPr>
          <a:xfrm>
            <a:off x="8021637" y="3229512"/>
            <a:ext cx="9448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https://cafe.naver.com/yhrobotics/8120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74037" y="2628900"/>
            <a:ext cx="2514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구동 테스트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 descr="C:\Users\-\Pictures\KakaoTalk_20230309_17391376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2" t="26023" r="21292" b="11821"/>
          <a:stretch/>
        </p:blipFill>
        <p:spPr bwMode="auto">
          <a:xfrm rot="5400000">
            <a:off x="7373607" y="4724730"/>
            <a:ext cx="891606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0305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44226" y="0"/>
            <a:ext cx="28034780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>
            <a:off x="6049074" y="3227867"/>
            <a:ext cx="171925" cy="10158624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stomShape 3"/>
          <p:cNvSpPr/>
          <p:nvPr/>
        </p:nvSpPr>
        <p:spPr>
          <a:xfrm>
            <a:off x="1885643" y="4991100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2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037" y="1478833"/>
            <a:ext cx="7162800" cy="1188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5798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44226" y="0"/>
            <a:ext cx="28034780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CustomShape 3"/>
          <p:cNvSpPr/>
          <p:nvPr/>
        </p:nvSpPr>
        <p:spPr>
          <a:xfrm>
            <a:off x="1885644" y="4269785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3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>
            <a:off x="6049074" y="3227867"/>
            <a:ext cx="171925" cy="10158624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stomShape 3"/>
          <p:cNvSpPr/>
          <p:nvPr/>
        </p:nvSpPr>
        <p:spPr>
          <a:xfrm>
            <a:off x="1885643" y="9410700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4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091621"/>
              </p:ext>
            </p:extLst>
          </p:nvPr>
        </p:nvGraphicFramePr>
        <p:xfrm>
          <a:off x="7088894" y="8364175"/>
          <a:ext cx="19830343" cy="5802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99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922804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3/22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3/23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3/24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3/27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3/28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Mapping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SLAM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Navigation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App</a:t>
                      </a:r>
                      <a:r>
                        <a:rPr lang="en-US" altLang="ko-KR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OpenCV</a:t>
                      </a:r>
                      <a:endParaRPr lang="en-US" altLang="ko-KR" sz="3600" baseline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/>
                      <a:r>
                        <a:rPr lang="en-US" altLang="ko-KR" sz="3600" baseline="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Tensorflow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209691"/>
              </p:ext>
            </p:extLst>
          </p:nvPr>
        </p:nvGraphicFramePr>
        <p:xfrm>
          <a:off x="7068261" y="2247900"/>
          <a:ext cx="19830341" cy="5802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5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922804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3/15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3/16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3/17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3/20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3/21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Mapping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SLAM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Navigation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marL="0" marR="0" indent="0" algn="ctr" defTabSz="13825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App</a:t>
                      </a:r>
                      <a:r>
                        <a:rPr lang="en-US" altLang="ko-KR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OpenCV</a:t>
                      </a:r>
                      <a:endParaRPr lang="en-US" altLang="ko-KR" sz="3600" baseline="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/>
                      <a:r>
                        <a:rPr lang="en-US" altLang="ko-KR" sz="3600" baseline="0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Tensorflow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5715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44226" y="0"/>
            <a:ext cx="28034780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CustomShape 3"/>
          <p:cNvSpPr/>
          <p:nvPr/>
        </p:nvSpPr>
        <p:spPr>
          <a:xfrm>
            <a:off x="1885644" y="4269785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5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>
            <a:off x="6049074" y="3227867"/>
            <a:ext cx="171925" cy="10158624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stomShape 3"/>
          <p:cNvSpPr/>
          <p:nvPr/>
        </p:nvSpPr>
        <p:spPr>
          <a:xfrm>
            <a:off x="1885643" y="9410700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6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719580"/>
              </p:ext>
            </p:extLst>
          </p:nvPr>
        </p:nvGraphicFramePr>
        <p:xfrm>
          <a:off x="7088894" y="8496300"/>
          <a:ext cx="19830343" cy="461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99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922804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4/5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4/6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4/7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4/10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4/11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Database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Server</a:t>
                      </a:r>
                      <a:r>
                        <a:rPr lang="en-US" altLang="ko-KR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marL="0" marR="0" indent="0" algn="ctr" defTabSz="13825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App</a:t>
                      </a:r>
                      <a:r>
                        <a:rPr lang="en-US" altLang="ko-KR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문제점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38593"/>
              </p:ext>
            </p:extLst>
          </p:nvPr>
        </p:nvGraphicFramePr>
        <p:xfrm>
          <a:off x="7068261" y="3357284"/>
          <a:ext cx="19830341" cy="369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5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922804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3/29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3/30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3/31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4/3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4/4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중간 종합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marL="0" marR="0" indent="0" algn="ctr" defTabSz="13825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App</a:t>
                      </a:r>
                      <a:r>
                        <a:rPr lang="en-US" altLang="ko-KR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3600" baseline="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 및 연동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이슈 체크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6035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19100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44226" y="0"/>
            <a:ext cx="28034780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CustomShape 3"/>
          <p:cNvSpPr/>
          <p:nvPr/>
        </p:nvSpPr>
        <p:spPr>
          <a:xfrm>
            <a:off x="1885644" y="4269785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7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>
            <a:off x="6049074" y="3267075"/>
            <a:ext cx="171925" cy="10158624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stomShape 3"/>
          <p:cNvSpPr/>
          <p:nvPr/>
        </p:nvSpPr>
        <p:spPr>
          <a:xfrm>
            <a:off x="1885643" y="9410700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8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주차</a:t>
            </a:r>
            <a:endParaRPr lang="en-US" sz="8600" b="1" spc="-2" dirty="0">
              <a:latin typeface="Noto Sans CJK JP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351244"/>
              </p:ext>
            </p:extLst>
          </p:nvPr>
        </p:nvGraphicFramePr>
        <p:xfrm>
          <a:off x="7088894" y="9278575"/>
          <a:ext cx="19830343" cy="369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99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2608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922804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4/19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4/20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4/21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4/24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4/25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marL="0" marR="0" indent="0" algn="ctr" defTabSz="13825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발표 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764617"/>
              </p:ext>
            </p:extLst>
          </p:nvPr>
        </p:nvGraphicFramePr>
        <p:xfrm>
          <a:off x="7068261" y="3390900"/>
          <a:ext cx="19830341" cy="369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5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92195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922804"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4/12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4/13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4/14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4/17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4/18</a:t>
                      </a:r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marL="0" marR="0" indent="0" algn="ctr" defTabSz="13825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문제점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marL="0" marR="0" indent="0" algn="ctr" defTabSz="13825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하드웨어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2804">
                <a:tc>
                  <a:txBody>
                    <a:bodyPr/>
                    <a:lstStyle/>
                    <a:p>
                      <a:pPr marL="0" marR="0" indent="0" algn="ctr" defTabSz="138257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최종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8782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123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4" name="Group 2"/>
          <p:cNvGrpSpPr/>
          <p:nvPr/>
        </p:nvGrpSpPr>
        <p:grpSpPr>
          <a:xfrm>
            <a:off x="44226" y="0"/>
            <a:ext cx="28034780" cy="14439600"/>
            <a:chOff x="28800" y="0"/>
            <a:chExt cx="18256680" cy="10314000"/>
          </a:xfrm>
        </p:grpSpPr>
        <p:pic>
          <p:nvPicPr>
            <p:cNvPr id="125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6" name="CustomShape 3"/>
          <p:cNvSpPr/>
          <p:nvPr/>
        </p:nvSpPr>
        <p:spPr>
          <a:xfrm>
            <a:off x="1715788" y="2308247"/>
            <a:ext cx="5950947" cy="1342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8600" b="1" spc="-2" dirty="0" err="1">
                <a:solidFill>
                  <a:srgbClr val="FC5230"/>
                </a:solidFill>
                <a:latin typeface="Gmarket Sans Bold"/>
              </a:rPr>
              <a:t>팀원</a:t>
            </a:r>
            <a:r>
              <a:rPr lang="en-US" sz="8600" b="1" spc="-2" dirty="0">
                <a:solidFill>
                  <a:srgbClr val="FC5230"/>
                </a:solidFill>
                <a:latin typeface="Gmarket Sans Bold"/>
              </a:rPr>
              <a:t> </a:t>
            </a:r>
            <a:r>
              <a:rPr lang="en-US" sz="8600" b="1" spc="-2" dirty="0" err="1">
                <a:solidFill>
                  <a:srgbClr val="FC5230"/>
                </a:solidFill>
                <a:latin typeface="Gmarket Sans Bold"/>
              </a:rPr>
              <a:t>역할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grpSp>
        <p:nvGrpSpPr>
          <p:cNvPr id="129" name="Group 6"/>
          <p:cNvGrpSpPr/>
          <p:nvPr/>
        </p:nvGrpSpPr>
        <p:grpSpPr>
          <a:xfrm>
            <a:off x="7666735" y="2300076"/>
            <a:ext cx="171925" cy="10158624"/>
            <a:chOff x="7196400" y="2305800"/>
            <a:chExt cx="111960" cy="7256160"/>
          </a:xfrm>
        </p:grpSpPr>
        <p:pic>
          <p:nvPicPr>
            <p:cNvPr id="130" name="Object 11"/>
            <p:cNvPicPr/>
            <p:nvPr/>
          </p:nvPicPr>
          <p:blipFill>
            <a:blip r:embed="rId4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CustomShape 6"/>
          <p:cNvSpPr/>
          <p:nvPr/>
        </p:nvSpPr>
        <p:spPr>
          <a:xfrm>
            <a:off x="19908837" y="2207088"/>
            <a:ext cx="5647414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탁태우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19908838" y="8195485"/>
            <a:ext cx="6419029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 err="1">
                <a:solidFill>
                  <a:schemeClr val="bg1"/>
                </a:solidFill>
                <a:latin typeface="Noto Sans CJK JP"/>
              </a:rPr>
              <a:t>정왕덕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12" name="CustomShape 6"/>
          <p:cNvSpPr/>
          <p:nvPr/>
        </p:nvSpPr>
        <p:spPr>
          <a:xfrm>
            <a:off x="9002138" y="8195485"/>
            <a:ext cx="3820099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김민경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13" name="CustomShape 6"/>
          <p:cNvSpPr/>
          <p:nvPr/>
        </p:nvSpPr>
        <p:spPr>
          <a:xfrm>
            <a:off x="8925796" y="2207088"/>
            <a:ext cx="3896441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이승헌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pic>
        <p:nvPicPr>
          <p:cNvPr id="1026" name="Picture 2" descr="쇼핑 카트 - 무료 상업개 아이콘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2637" y="5697437"/>
            <a:ext cx="3657600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02138" y="4359253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CustomShape 6"/>
          <p:cNvSpPr/>
          <p:nvPr/>
        </p:nvSpPr>
        <p:spPr>
          <a:xfrm>
            <a:off x="9823425" y="3318685"/>
            <a:ext cx="6732612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7600" spc="-2" dirty="0" err="1">
                <a:solidFill>
                  <a:schemeClr val="bg1"/>
                </a:solidFill>
                <a:latin typeface="Noto Sans CJK JP"/>
              </a:rPr>
              <a:t>Tensorflow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7600" spc="-2" dirty="0" err="1">
                <a:solidFill>
                  <a:schemeClr val="bg1"/>
                </a:solidFill>
                <a:latin typeface="Noto Sans CJK JP"/>
              </a:rPr>
              <a:t>OpenCV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  <a:p>
            <a:r>
              <a:rPr lang="en-US" altLang="ko-KR" sz="7600" spc="-2" dirty="0">
                <a:solidFill>
                  <a:schemeClr val="bg1"/>
                </a:solidFill>
                <a:latin typeface="Noto Sans CJK JP"/>
              </a:rPr>
              <a:t>Object Detect</a:t>
            </a:r>
          </a:p>
          <a:p>
            <a:pPr>
              <a:lnSpc>
                <a:spcPct val="100000"/>
              </a:lnSpc>
            </a:pP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18" name="CustomShape 6"/>
          <p:cNvSpPr/>
          <p:nvPr/>
        </p:nvSpPr>
        <p:spPr>
          <a:xfrm>
            <a:off x="9823569" y="9414685"/>
            <a:ext cx="9856668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7600" spc="-2" dirty="0">
                <a:solidFill>
                  <a:schemeClr val="bg1"/>
                </a:solidFill>
                <a:latin typeface="Noto Sans CJK JP"/>
              </a:rPr>
              <a:t>ROS</a:t>
            </a:r>
          </a:p>
          <a:p>
            <a:r>
              <a:rPr lang="en-US" sz="7600" spc="-2" dirty="0">
                <a:solidFill>
                  <a:schemeClr val="bg1"/>
                </a:solidFill>
                <a:latin typeface="Noto Sans CJK JP"/>
              </a:rPr>
              <a:t>SLAM- </a:t>
            </a:r>
            <a:r>
              <a:rPr lang="en-US" altLang="ko-KR" sz="7600" spc="-2" dirty="0">
                <a:solidFill>
                  <a:schemeClr val="bg1"/>
                </a:solidFill>
                <a:latin typeface="Noto Sans CJK JP"/>
              </a:rPr>
              <a:t>Mapping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en-US" sz="7600" spc="-2" dirty="0">
                <a:solidFill>
                  <a:schemeClr val="bg1"/>
                </a:solidFill>
                <a:latin typeface="Noto Sans CJK JP"/>
              </a:rPr>
              <a:t>Database</a:t>
            </a:r>
          </a:p>
          <a:p>
            <a:pPr>
              <a:lnSpc>
                <a:spcPct val="100000"/>
              </a:lnSpc>
            </a:pPr>
            <a:r>
              <a:rPr lang="en-US" altLang="ko-KR" sz="7600" spc="-2" dirty="0">
                <a:solidFill>
                  <a:schemeClr val="bg1"/>
                </a:solidFill>
                <a:latin typeface="Noto Sans CJK JP"/>
              </a:rPr>
              <a:t>Server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19" name="CustomShape 6"/>
          <p:cNvSpPr/>
          <p:nvPr/>
        </p:nvSpPr>
        <p:spPr>
          <a:xfrm>
            <a:off x="20834585" y="9414685"/>
            <a:ext cx="8170169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7600" spc="-2" dirty="0">
                <a:solidFill>
                  <a:schemeClr val="bg1"/>
                </a:solidFill>
                <a:latin typeface="Noto Sans CJK JP"/>
              </a:rPr>
              <a:t>Application</a:t>
            </a:r>
          </a:p>
          <a:p>
            <a:pPr>
              <a:lnSpc>
                <a:spcPct val="100000"/>
              </a:lnSpc>
            </a:pPr>
            <a:r>
              <a:rPr lang="en-US" sz="7600" spc="-2" dirty="0">
                <a:solidFill>
                  <a:schemeClr val="bg1"/>
                </a:solidFill>
                <a:latin typeface="Noto Sans CJK JP"/>
              </a:rPr>
              <a:t>GUI</a:t>
            </a:r>
          </a:p>
          <a:p>
            <a:endParaRPr lang="en-US" sz="7600" spc="-2" dirty="0">
              <a:solidFill>
                <a:schemeClr val="bg1"/>
              </a:solidFill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  <p:sp>
        <p:nvSpPr>
          <p:cNvPr id="20" name="CustomShape 6"/>
          <p:cNvSpPr/>
          <p:nvPr/>
        </p:nvSpPr>
        <p:spPr>
          <a:xfrm>
            <a:off x="20834585" y="3318685"/>
            <a:ext cx="8142052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7600" spc="-2" dirty="0">
                <a:solidFill>
                  <a:schemeClr val="bg1"/>
                </a:solidFill>
                <a:latin typeface="Noto Sans CJK JP"/>
              </a:rPr>
              <a:t>ROS</a:t>
            </a:r>
          </a:p>
          <a:p>
            <a:r>
              <a:rPr lang="en-US" altLang="ko-KR" sz="7600" spc="-2" dirty="0">
                <a:solidFill>
                  <a:schemeClr val="bg1"/>
                </a:solidFill>
                <a:latin typeface="Noto Sans CJK JP"/>
              </a:rPr>
              <a:t>Navigation</a:t>
            </a:r>
            <a:endParaRPr lang="en-US" sz="7600" spc="-2" dirty="0">
              <a:solidFill>
                <a:schemeClr val="bg1"/>
              </a:solidFill>
              <a:latin typeface="Noto Sans CJK JP"/>
            </a:endParaRPr>
          </a:p>
          <a:p>
            <a:endParaRPr lang="en-US" sz="7600" spc="-2" dirty="0">
              <a:solidFill>
                <a:schemeClr val="bg1"/>
              </a:solidFill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2"/>
          <p:cNvGrpSpPr/>
          <p:nvPr/>
        </p:nvGrpSpPr>
        <p:grpSpPr>
          <a:xfrm>
            <a:off x="6197" y="0"/>
            <a:ext cx="28066443" cy="14404034"/>
            <a:chOff x="-14400" y="0"/>
            <a:chExt cx="7086960" cy="8316000"/>
          </a:xfrm>
        </p:grpSpPr>
        <p:pic>
          <p:nvPicPr>
            <p:cNvPr id="149" name="Object 5"/>
            <p:cNvPicPr/>
            <p:nvPr/>
          </p:nvPicPr>
          <p:blipFill>
            <a:blip r:embed="rId2"/>
            <a:stretch/>
          </p:blipFill>
          <p:spPr>
            <a:xfrm>
              <a:off x="-14400" y="0"/>
              <a:ext cx="7086960" cy="8316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7" name="CustomShape 14"/>
          <p:cNvSpPr/>
          <p:nvPr/>
        </p:nvSpPr>
        <p:spPr>
          <a:xfrm>
            <a:off x="8997803" y="6490425"/>
            <a:ext cx="10083230" cy="1423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 anchor="t"/>
          <a:lstStyle/>
          <a:p>
            <a:pPr algn="ctr"/>
            <a:r>
              <a:rPr lang="en-US" altLang="ko-KR" sz="8600" b="1" spc="-2" dirty="0">
                <a:solidFill>
                  <a:srgbClr val="FC5230"/>
                </a:solidFill>
                <a:latin typeface="Gmarket Sans Bold"/>
              </a:rPr>
              <a:t>Q&amp;A</a:t>
            </a:r>
            <a:endParaRPr lang="ko-KR" altLang="en-US" sz="8600" b="1" spc="-2" dirty="0">
              <a:solidFill>
                <a:srgbClr val="FC5230"/>
              </a:solidFill>
              <a:latin typeface="Gmarket Sans Bold"/>
            </a:endParaRPr>
          </a:p>
        </p:txBody>
      </p:sp>
      <p:sp>
        <p:nvSpPr>
          <p:cNvPr id="172" name="CustomShape 18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 anchor="t"/>
          <a:lstStyle/>
          <a:p>
            <a:r>
              <a:rPr lang="en-US" sz="1800" spc="-2" dirty="0">
                <a:solidFill>
                  <a:srgbClr val="FFFFFF"/>
                </a:solidFill>
                <a:ea typeface="+mn-lt"/>
                <a:cs typeface="+mn-lt"/>
              </a:rPr>
              <a:t>autonomous-driving - Smart Cart</a:t>
            </a:r>
            <a:endParaRPr lang="en-US" sz="1800" spc="-2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US" sz="1800" spc="-2" dirty="0">
              <a:solidFill>
                <a:srgbClr val="FFFFFF"/>
              </a:solidFill>
              <a:latin typeface="Noto Sans CJK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115464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0" y="300"/>
            <a:ext cx="28079006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CustomShape 3"/>
          <p:cNvSpPr/>
          <p:nvPr/>
        </p:nvSpPr>
        <p:spPr>
          <a:xfrm>
            <a:off x="10414595" y="468415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8600" b="1" spc="-2" dirty="0" err="1">
                <a:solidFill>
                  <a:srgbClr val="FC5230"/>
                </a:solidFill>
                <a:latin typeface="Gmarket Sans Bold"/>
              </a:rPr>
              <a:t>프로젝트</a:t>
            </a:r>
            <a:r>
              <a:rPr lang="en-US" sz="8600" b="1" spc="-2" dirty="0">
                <a:solidFill>
                  <a:srgbClr val="FC5230"/>
                </a:solidFill>
                <a:latin typeface="Gmarket Sans Bold"/>
              </a:rPr>
              <a:t> 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소개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637" y="2316352"/>
            <a:ext cx="14630400" cy="102947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7" y="2316353"/>
            <a:ext cx="14780464" cy="96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726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2"/>
          <p:cNvGrpSpPr/>
          <p:nvPr/>
        </p:nvGrpSpPr>
        <p:grpSpPr>
          <a:xfrm>
            <a:off x="6197" y="0"/>
            <a:ext cx="28066443" cy="14404034"/>
            <a:chOff x="-14400" y="0"/>
            <a:chExt cx="7086960" cy="8316000"/>
          </a:xfrm>
        </p:grpSpPr>
        <p:pic>
          <p:nvPicPr>
            <p:cNvPr id="149" name="Object 5"/>
            <p:cNvPicPr/>
            <p:nvPr/>
          </p:nvPicPr>
          <p:blipFill>
            <a:blip r:embed="rId2"/>
            <a:stretch/>
          </p:blipFill>
          <p:spPr>
            <a:xfrm>
              <a:off x="-14400" y="0"/>
              <a:ext cx="7086960" cy="8316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7" name="CustomShape 14"/>
          <p:cNvSpPr/>
          <p:nvPr/>
        </p:nvSpPr>
        <p:spPr>
          <a:xfrm>
            <a:off x="8997803" y="6490425"/>
            <a:ext cx="10083230" cy="1423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 anchor="t"/>
          <a:lstStyle/>
          <a:p>
            <a:pPr algn="ctr"/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끝</a:t>
            </a:r>
          </a:p>
        </p:txBody>
      </p:sp>
      <p:sp>
        <p:nvSpPr>
          <p:cNvPr id="172" name="CustomShape 18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 anchor="t"/>
          <a:lstStyle/>
          <a:p>
            <a:r>
              <a:rPr lang="en-US" sz="1800" spc="-2" dirty="0">
                <a:solidFill>
                  <a:srgbClr val="FFFFFF"/>
                </a:solidFill>
                <a:ea typeface="+mn-lt"/>
                <a:cs typeface="+mn-lt"/>
              </a:rPr>
              <a:t>autonomous-driving - Smart Cart</a:t>
            </a:r>
            <a:endParaRPr lang="en-US" sz="1800" spc="-2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US" sz="1800" spc="-2" dirty="0">
              <a:solidFill>
                <a:srgbClr val="FFFFFF"/>
              </a:solidFill>
              <a:latin typeface="Noto Sans CJK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274090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0" y="300"/>
            <a:ext cx="28079006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CustomShape 3"/>
          <p:cNvSpPr/>
          <p:nvPr/>
        </p:nvSpPr>
        <p:spPr>
          <a:xfrm>
            <a:off x="10414595" y="468415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8600" b="1" spc="-2" dirty="0" err="1">
                <a:solidFill>
                  <a:srgbClr val="FC5230"/>
                </a:solidFill>
                <a:latin typeface="Gmarket Sans Bold"/>
              </a:rPr>
              <a:t>프로젝트</a:t>
            </a:r>
            <a:r>
              <a:rPr lang="en-US" sz="8600" b="1" spc="-2" dirty="0">
                <a:solidFill>
                  <a:srgbClr val="FC5230"/>
                </a:solidFill>
                <a:latin typeface="Gmarket Sans Bold"/>
              </a:rPr>
              <a:t> 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소개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pic>
        <p:nvPicPr>
          <p:cNvPr id="2050" name="Picture 2" descr="C:\Users\-\Pictures\카트사고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7" y="4076700"/>
            <a:ext cx="21880433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728237" y="13144500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출처 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>
                <a:solidFill>
                  <a:schemeClr val="bg1"/>
                </a:solidFill>
              </a:rPr>
              <a:t>한국소비자원</a:t>
            </a:r>
          </a:p>
        </p:txBody>
      </p:sp>
    </p:spTree>
    <p:extLst>
      <p:ext uri="{BB962C8B-B14F-4D97-AF65-F5344CB8AC3E}">
        <p14:creationId xmlns:p14="http://schemas.microsoft.com/office/powerpoint/2010/main" val="7568018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2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0" y="0"/>
            <a:ext cx="28079006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3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3" name="CustomShape 3"/>
          <p:cNvSpPr/>
          <p:nvPr/>
        </p:nvSpPr>
        <p:spPr>
          <a:xfrm>
            <a:off x="10414595" y="468415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8600" b="1" spc="-2" dirty="0" err="1">
                <a:solidFill>
                  <a:srgbClr val="FC5230"/>
                </a:solidFill>
                <a:latin typeface="Gmarket Sans Bold"/>
              </a:rPr>
              <a:t>프로젝트</a:t>
            </a:r>
            <a:r>
              <a:rPr lang="en-US" sz="8600" b="1" spc="-2" dirty="0">
                <a:solidFill>
                  <a:srgbClr val="FC5230"/>
                </a:solidFill>
                <a:latin typeface="Gmarket Sans Bold"/>
              </a:rPr>
              <a:t> 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소개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716" y="2781300"/>
            <a:ext cx="18211800" cy="101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728237" y="13144500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출처 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>
                <a:solidFill>
                  <a:schemeClr val="bg1"/>
                </a:solidFill>
              </a:rPr>
              <a:t>한국소비자원</a:t>
            </a:r>
          </a:p>
        </p:txBody>
      </p:sp>
    </p:spTree>
    <p:extLst>
      <p:ext uri="{BB962C8B-B14F-4D97-AF65-F5344CB8AC3E}">
        <p14:creationId xmlns:p14="http://schemas.microsoft.com/office/powerpoint/2010/main" val="42711156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3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79641" y="0"/>
            <a:ext cx="28079006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4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14198915" y="3673152"/>
            <a:ext cx="10967722" cy="1192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추적 기능</a:t>
            </a:r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pPr>
              <a:lnSpc>
                <a:spcPct val="100000"/>
              </a:lnSpc>
            </a:pP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사람 인식 기능</a:t>
            </a:r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물품 위치 파악 및 이동</a:t>
            </a:r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pPr>
              <a:lnSpc>
                <a:spcPct val="100000"/>
              </a:lnSpc>
            </a:pPr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</p:txBody>
      </p:sp>
      <p:grpSp>
        <p:nvGrpSpPr>
          <p:cNvPr id="97" name="Group 7"/>
          <p:cNvGrpSpPr/>
          <p:nvPr/>
        </p:nvGrpSpPr>
        <p:grpSpPr>
          <a:xfrm>
            <a:off x="13640212" y="3228120"/>
            <a:ext cx="171098" cy="8849580"/>
            <a:chOff x="7196400" y="2305800"/>
            <a:chExt cx="111960" cy="7256160"/>
          </a:xfrm>
        </p:grpSpPr>
        <p:pic>
          <p:nvPicPr>
            <p:cNvPr id="98" name="Object 12"/>
            <p:cNvPicPr/>
            <p:nvPr/>
          </p:nvPicPr>
          <p:blipFill>
            <a:blip r:embed="rId5"/>
            <a:stretch/>
          </p:blipFill>
          <p:spPr>
            <a:xfrm rot="16200000">
              <a:off x="3624120" y="5877720"/>
              <a:ext cx="7256160" cy="11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stomShape 3"/>
          <p:cNvSpPr/>
          <p:nvPr/>
        </p:nvSpPr>
        <p:spPr>
          <a:xfrm>
            <a:off x="10414595" y="468415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8600" b="1" spc="-2" dirty="0" err="1">
                <a:solidFill>
                  <a:srgbClr val="FC5230"/>
                </a:solidFill>
                <a:latin typeface="Gmarket Sans Bold"/>
              </a:rPr>
              <a:t>프로젝트</a:t>
            </a:r>
            <a:r>
              <a:rPr lang="en-US" sz="8600" b="1" spc="-2" dirty="0">
                <a:solidFill>
                  <a:srgbClr val="FC5230"/>
                </a:solidFill>
                <a:latin typeface="Gmarket Sans Bold"/>
              </a:rPr>
              <a:t> 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소개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5037" y="4866120"/>
            <a:ext cx="12419289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자율주행 기능</a:t>
            </a:r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pPr algn="r"/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pPr algn="r"/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자동 원위치 기능</a:t>
            </a:r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pPr algn="r"/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pPr algn="r"/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핸드폰 </a:t>
            </a:r>
            <a:r>
              <a:rPr lang="ko-KR" altLang="en-US" sz="7600" spc="-2" dirty="0" err="1">
                <a:solidFill>
                  <a:schemeClr val="bg1"/>
                </a:solidFill>
                <a:latin typeface="Noto Sans CJK JP"/>
              </a:rPr>
              <a:t>앱</a:t>
            </a:r>
            <a:r>
              <a:rPr lang="ko-KR" altLang="en-US" sz="7600" spc="-2" dirty="0">
                <a:solidFill>
                  <a:schemeClr val="bg1"/>
                </a:solidFill>
                <a:latin typeface="Noto Sans CJK JP"/>
              </a:rPr>
              <a:t> 모니터링 및 제어</a:t>
            </a:r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pPr algn="r"/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pPr algn="r"/>
            <a:endParaRPr lang="en-US" altLang="ko-KR" sz="7600" spc="-2" dirty="0">
              <a:solidFill>
                <a:schemeClr val="bg1"/>
              </a:solidFill>
              <a:latin typeface="Noto Sans CJK JP"/>
            </a:endParaRPr>
          </a:p>
          <a:p>
            <a:pPr algn="r"/>
            <a:endParaRPr lang="ko-KR" altLang="en-US" sz="7600" dirty="0">
              <a:solidFill>
                <a:schemeClr val="bg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994083" y="6057900"/>
            <a:ext cx="6666354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659437" y="8496300"/>
            <a:ext cx="8066049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39837" y="10782300"/>
            <a:ext cx="12507935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3803457" y="4866120"/>
            <a:ext cx="5109927" cy="9526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3747772" y="7219800"/>
            <a:ext cx="7227865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3812837" y="9590490"/>
            <a:ext cx="10668000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3137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"/>
          <p:cNvGrpSpPr/>
          <p:nvPr/>
        </p:nvGrpSpPr>
        <p:grpSpPr>
          <a:xfrm>
            <a:off x="496425" y="1022112"/>
            <a:ext cx="27055197" cy="12890304"/>
            <a:chOff x="323280" y="730080"/>
            <a:chExt cx="17618760" cy="9207360"/>
          </a:xfrm>
        </p:grpSpPr>
        <p:pic>
          <p:nvPicPr>
            <p:cNvPr id="102" name="Object 2"/>
            <p:cNvPicPr/>
            <p:nvPr/>
          </p:nvPicPr>
          <p:blipFill>
            <a:blip r:embed="rId2"/>
            <a:stretch/>
          </p:blipFill>
          <p:spPr>
            <a:xfrm>
              <a:off x="323280" y="730080"/>
              <a:ext cx="17618760" cy="9207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3" name="Group 2"/>
          <p:cNvGrpSpPr/>
          <p:nvPr/>
        </p:nvGrpSpPr>
        <p:grpSpPr>
          <a:xfrm>
            <a:off x="-6193" y="7058"/>
            <a:ext cx="28085200" cy="14399255"/>
            <a:chOff x="14400" y="5040"/>
            <a:chExt cx="18271080" cy="3519360"/>
          </a:xfrm>
        </p:grpSpPr>
        <p:pic>
          <p:nvPicPr>
            <p:cNvPr id="104" name="Object 5"/>
            <p:cNvPicPr/>
            <p:nvPr/>
          </p:nvPicPr>
          <p:blipFill>
            <a:blip r:embed="rId3"/>
            <a:stretch/>
          </p:blipFill>
          <p:spPr>
            <a:xfrm>
              <a:off x="14400" y="5040"/>
              <a:ext cx="18271080" cy="3519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5" name="CustomShape 3"/>
          <p:cNvSpPr/>
          <p:nvPr/>
        </p:nvSpPr>
        <p:spPr>
          <a:xfrm>
            <a:off x="12053534" y="481320"/>
            <a:ext cx="3940985" cy="1342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58" tIns="68029" rIns="136058" bIns="68029"/>
          <a:lstStyle/>
          <a:p>
            <a:pPr>
              <a:lnSpc>
                <a:spcPct val="100000"/>
              </a:lnSpc>
            </a:pPr>
            <a:endParaRPr lang="en-US" sz="8500" b="1" spc="-3" dirty="0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611724" y="419628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58" tIns="68029" rIns="136058" bIns="68029"/>
          <a:lstStyle/>
          <a:p>
            <a:pPr>
              <a:lnSpc>
                <a:spcPct val="100000"/>
              </a:lnSpc>
            </a:pPr>
            <a:r>
              <a:rPr lang="en-US" sz="1900" spc="-3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900" spc="-3">
              <a:latin typeface="Noto Sans CJK JP"/>
            </a:endParaRPr>
          </a:p>
        </p:txBody>
      </p:sp>
      <p:pic>
        <p:nvPicPr>
          <p:cNvPr id="1026" name="Picture 2" descr="C:\Users\-\Desktop\kobuki-track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14" y="2400300"/>
            <a:ext cx="22293924" cy="1084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3"/>
          <p:cNvSpPr/>
          <p:nvPr/>
        </p:nvSpPr>
        <p:spPr>
          <a:xfrm>
            <a:off x="4481611" y="481320"/>
            <a:ext cx="19084826" cy="1342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 algn="ctr"/>
            <a:r>
              <a:rPr lang="ko-KR" altLang="en-US" sz="8800" b="1" spc="-2" dirty="0" smtClean="0">
                <a:solidFill>
                  <a:srgbClr val="FC5230"/>
                </a:solidFill>
                <a:latin typeface="Gmarket Sans Bold"/>
              </a:rPr>
              <a:t>추적기능</a:t>
            </a:r>
            <a:endParaRPr lang="en-US" altLang="ko-KR" sz="8800" b="1" spc="-2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1881690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1"/>
          <p:cNvGrpSpPr/>
          <p:nvPr/>
        </p:nvGrpSpPr>
        <p:grpSpPr>
          <a:xfrm>
            <a:off x="6633750" y="400176"/>
            <a:ext cx="21005769" cy="13599432"/>
            <a:chOff x="4320000" y="285840"/>
            <a:chExt cx="13679280" cy="9713880"/>
          </a:xfrm>
        </p:grpSpPr>
        <p:pic>
          <p:nvPicPr>
            <p:cNvPr id="90" name="Object 2"/>
            <p:cNvPicPr/>
            <p:nvPr/>
          </p:nvPicPr>
          <p:blipFill>
            <a:blip r:embed="rId3"/>
            <a:stretch/>
          </p:blipFill>
          <p:spPr>
            <a:xfrm>
              <a:off x="4320000" y="285840"/>
              <a:ext cx="13679280" cy="9713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1" name="Group 2"/>
          <p:cNvGrpSpPr/>
          <p:nvPr/>
        </p:nvGrpSpPr>
        <p:grpSpPr>
          <a:xfrm>
            <a:off x="0" y="0"/>
            <a:ext cx="28079006" cy="14439600"/>
            <a:chOff x="28800" y="0"/>
            <a:chExt cx="18256680" cy="10314000"/>
          </a:xfrm>
        </p:grpSpPr>
        <p:pic>
          <p:nvPicPr>
            <p:cNvPr id="92" name="Object 5"/>
            <p:cNvPicPr/>
            <p:nvPr/>
          </p:nvPicPr>
          <p:blipFill>
            <a:blip r:embed="rId4"/>
            <a:stretch/>
          </p:blipFill>
          <p:spPr>
            <a:xfrm>
              <a:off x="28800" y="0"/>
              <a:ext cx="18256680" cy="10314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5" name="CustomShape 5"/>
          <p:cNvSpPr/>
          <p:nvPr/>
        </p:nvSpPr>
        <p:spPr>
          <a:xfrm>
            <a:off x="1885644" y="961632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en-US" sz="1800" spc="-2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800" spc="-2">
              <a:latin typeface="Noto Sans CJK JP"/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11410048" y="468415"/>
            <a:ext cx="8498789" cy="1368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>
              <a:lnSpc>
                <a:spcPct val="100000"/>
              </a:lnSpc>
            </a:pPr>
            <a:r>
              <a:rPr lang="ko-KR" altLang="en-US" sz="8600" b="1" spc="-2" dirty="0" smtClean="0">
                <a:solidFill>
                  <a:srgbClr val="FC5230"/>
                </a:solidFill>
                <a:latin typeface="Gmarket Sans Bold"/>
              </a:rPr>
              <a:t>자율주</a:t>
            </a:r>
            <a:r>
              <a:rPr lang="ko-KR" altLang="en-US" sz="8600" b="1" spc="-2" dirty="0">
                <a:solidFill>
                  <a:srgbClr val="FC5230"/>
                </a:solidFill>
                <a:latin typeface="Gmarket Sans Bold"/>
              </a:rPr>
              <a:t>행</a:t>
            </a:r>
            <a:endParaRPr lang="en-US" sz="8600" b="1" spc="-2" dirty="0">
              <a:latin typeface="Noto Sans CJK JP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5584189" y="2705100"/>
            <a:ext cx="11691063" cy="546358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6150052" y="2095500"/>
            <a:ext cx="6004142" cy="5894590"/>
            <a:chOff x="13599895" y="4533900"/>
            <a:chExt cx="6004142" cy="5894590"/>
          </a:xfrm>
        </p:grpSpPr>
        <p:pic>
          <p:nvPicPr>
            <p:cNvPr id="1030" name="Picture 6" descr="SOSLAB's essential 2D LiDAR, G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7956" y="4533900"/>
              <a:ext cx="4762500" cy="476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0" name="그룹 59"/>
            <p:cNvGrpSpPr/>
            <p:nvPr/>
          </p:nvGrpSpPr>
          <p:grpSpPr>
            <a:xfrm rot="305098">
              <a:off x="13599895" y="5829300"/>
              <a:ext cx="6004142" cy="4599190"/>
              <a:chOff x="13599895" y="5725910"/>
              <a:chExt cx="6004142" cy="4599190"/>
            </a:xfrm>
          </p:grpSpPr>
          <p:sp>
            <p:nvSpPr>
              <p:cNvPr id="43" name="현 42"/>
              <p:cNvSpPr/>
              <p:nvPr/>
            </p:nvSpPr>
            <p:spPr>
              <a:xfrm>
                <a:off x="15252107" y="6523481"/>
                <a:ext cx="2873904" cy="2201419"/>
              </a:xfrm>
              <a:prstGeom prst="chord">
                <a:avLst>
                  <a:gd name="adj1" fmla="val 21432973"/>
                  <a:gd name="adj2" fmla="val 12661237"/>
                </a:avLst>
              </a:prstGeom>
              <a:solidFill>
                <a:schemeClr val="accent1"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현 70"/>
              <p:cNvSpPr/>
              <p:nvPr/>
            </p:nvSpPr>
            <p:spPr>
              <a:xfrm>
                <a:off x="14600210" y="6210300"/>
                <a:ext cx="4013227" cy="3074144"/>
              </a:xfrm>
              <a:prstGeom prst="chord">
                <a:avLst>
                  <a:gd name="adj1" fmla="val 21432973"/>
                  <a:gd name="adj2" fmla="val 12661237"/>
                </a:avLst>
              </a:prstGeom>
              <a:solidFill>
                <a:schemeClr val="accent1"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현 71"/>
              <p:cNvSpPr/>
              <p:nvPr/>
            </p:nvSpPr>
            <p:spPr>
              <a:xfrm>
                <a:off x="14008141" y="5931644"/>
                <a:ext cx="5138696" cy="3936256"/>
              </a:xfrm>
              <a:prstGeom prst="chord">
                <a:avLst>
                  <a:gd name="adj1" fmla="val 21432973"/>
                  <a:gd name="adj2" fmla="val 12661237"/>
                </a:avLst>
              </a:prstGeom>
              <a:solidFill>
                <a:schemeClr val="accent1"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현 73"/>
              <p:cNvSpPr/>
              <p:nvPr/>
            </p:nvSpPr>
            <p:spPr>
              <a:xfrm>
                <a:off x="13599895" y="5725910"/>
                <a:ext cx="6004142" cy="4599190"/>
              </a:xfrm>
              <a:prstGeom prst="chord">
                <a:avLst>
                  <a:gd name="adj1" fmla="val 21432973"/>
                  <a:gd name="adj2" fmla="val 12661237"/>
                </a:avLst>
              </a:prstGeom>
              <a:solidFill>
                <a:schemeClr val="accent1"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2" name="모서리가 둥근 직사각형 81"/>
          <p:cNvSpPr/>
          <p:nvPr/>
        </p:nvSpPr>
        <p:spPr>
          <a:xfrm>
            <a:off x="15584189" y="8343900"/>
            <a:ext cx="11691063" cy="546358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https://mblogthumb-phinf.pstatic.net/20160720_142/lagrange0115_1469020227644E7mwh_PNG/%B1%D7%B8%B23.png?type=w8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766" y="8382000"/>
            <a:ext cx="4381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velog.velcdn.com/images/happy5368/post/eae38be2-61ac-4121-b865-7806f9d7263d/ima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637" y="11344275"/>
            <a:ext cx="49339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모서리가 둥근 직사각형 63"/>
          <p:cNvSpPr/>
          <p:nvPr/>
        </p:nvSpPr>
        <p:spPr>
          <a:xfrm>
            <a:off x="22346199" y="3350162"/>
            <a:ext cx="4344438" cy="41274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2914310" y="4610100"/>
            <a:ext cx="34715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</a:rPr>
              <a:t>물체 인식</a:t>
            </a:r>
            <a:endParaRPr lang="en-US" altLang="ko-KR" sz="44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altLang="ko-KR" sz="4400" dirty="0" smtClean="0">
                <a:solidFill>
                  <a:schemeClr val="bg1"/>
                </a:solidFill>
              </a:rPr>
              <a:t>LIDAR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2346199" y="9029700"/>
            <a:ext cx="4344438" cy="41274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22914310" y="10013864"/>
            <a:ext cx="48431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</a:rPr>
              <a:t>위치보정</a:t>
            </a:r>
            <a:endParaRPr lang="en-US" altLang="ko-KR" sz="44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altLang="ko-KR" sz="4400" dirty="0" smtClean="0">
                <a:solidFill>
                  <a:schemeClr val="bg1"/>
                </a:solidFill>
              </a:rPr>
              <a:t>Gyro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altLang="ko-KR" sz="4400" dirty="0" smtClean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706437" y="2705100"/>
            <a:ext cx="11691063" cy="111023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620837" y="3412080"/>
            <a:ext cx="567240" cy="2836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964267" y="3657600"/>
            <a:ext cx="6265333" cy="7789333"/>
          </a:xfrm>
          <a:custGeom>
            <a:avLst/>
            <a:gdLst>
              <a:gd name="connsiteX0" fmla="*/ 0 w 6265333"/>
              <a:gd name="connsiteY0" fmla="*/ 0 h 7789333"/>
              <a:gd name="connsiteX1" fmla="*/ 1354666 w 6265333"/>
              <a:gd name="connsiteY1" fmla="*/ 3217333 h 7789333"/>
              <a:gd name="connsiteX2" fmla="*/ 5181600 w 6265333"/>
              <a:gd name="connsiteY2" fmla="*/ 4775200 h 7789333"/>
              <a:gd name="connsiteX3" fmla="*/ 6265333 w 6265333"/>
              <a:gd name="connsiteY3" fmla="*/ 7789333 h 778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5333" h="7789333">
                <a:moveTo>
                  <a:pt x="0" y="0"/>
                </a:moveTo>
                <a:cubicBezTo>
                  <a:pt x="245533" y="1210733"/>
                  <a:pt x="491066" y="2421466"/>
                  <a:pt x="1354666" y="3217333"/>
                </a:cubicBezTo>
                <a:cubicBezTo>
                  <a:pt x="2218266" y="4013200"/>
                  <a:pt x="4363155" y="4013200"/>
                  <a:pt x="5181600" y="4775200"/>
                </a:cubicBezTo>
                <a:cubicBezTo>
                  <a:pt x="6000045" y="5537200"/>
                  <a:pt x="6132689" y="6663266"/>
                  <a:pt x="6265333" y="7789333"/>
                </a:cubicBezTo>
              </a:path>
            </a:pathLst>
          </a:custGeom>
          <a:ln w="88900">
            <a:solidFill>
              <a:srgbClr val="FF0000">
                <a:alpha val="66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1930400" y="3725333"/>
            <a:ext cx="6096000" cy="8060267"/>
          </a:xfrm>
          <a:custGeom>
            <a:avLst/>
            <a:gdLst>
              <a:gd name="connsiteX0" fmla="*/ 0 w 6096000"/>
              <a:gd name="connsiteY0" fmla="*/ 0 h 8060267"/>
              <a:gd name="connsiteX1" fmla="*/ 948267 w 6096000"/>
              <a:gd name="connsiteY1" fmla="*/ 2675467 h 8060267"/>
              <a:gd name="connsiteX2" fmla="*/ 3386667 w 6096000"/>
              <a:gd name="connsiteY2" fmla="*/ 4504267 h 8060267"/>
              <a:gd name="connsiteX3" fmla="*/ 6096000 w 6096000"/>
              <a:gd name="connsiteY3" fmla="*/ 8060267 h 806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8060267">
                <a:moveTo>
                  <a:pt x="0" y="0"/>
                </a:moveTo>
                <a:cubicBezTo>
                  <a:pt x="191911" y="962378"/>
                  <a:pt x="383823" y="1924756"/>
                  <a:pt x="948267" y="2675467"/>
                </a:cubicBezTo>
                <a:cubicBezTo>
                  <a:pt x="1512711" y="3426178"/>
                  <a:pt x="2528712" y="3606800"/>
                  <a:pt x="3386667" y="4504267"/>
                </a:cubicBezTo>
                <a:cubicBezTo>
                  <a:pt x="4244623" y="5401734"/>
                  <a:pt x="5170311" y="6731000"/>
                  <a:pt x="6096000" y="8060267"/>
                </a:cubicBezTo>
              </a:path>
            </a:pathLst>
          </a:custGeom>
          <a:ln w="88900">
            <a:solidFill>
              <a:schemeClr val="accent3">
                <a:lumMod val="75000"/>
                <a:alpha val="6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왼쪽 대괄호 62"/>
          <p:cNvSpPr/>
          <p:nvPr/>
        </p:nvSpPr>
        <p:spPr>
          <a:xfrm>
            <a:off x="13927137" y="4625336"/>
            <a:ext cx="419100" cy="7223764"/>
          </a:xfrm>
          <a:prstGeom prst="leftBracket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0" name="Picture 16" descr="실루엣 사람, 실루엣, 동물, 손, 흑백의 png | PNGWi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" y="4762500"/>
            <a:ext cx="6824160" cy="534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Clebo Kobuki – Dabit Industries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37" y="11010900"/>
            <a:ext cx="32861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 rot="21438915">
            <a:off x="5836832" y="9639300"/>
            <a:ext cx="3708805" cy="3730996"/>
            <a:chOff x="5703827" y="13720740"/>
            <a:chExt cx="3708805" cy="3730996"/>
          </a:xfrm>
        </p:grpSpPr>
        <p:sp>
          <p:nvSpPr>
            <p:cNvPr id="39" name="현 38"/>
            <p:cNvSpPr/>
            <p:nvPr/>
          </p:nvSpPr>
          <p:spPr>
            <a:xfrm rot="7467897">
              <a:off x="6901493" y="14926380"/>
              <a:ext cx="1785855" cy="1775233"/>
            </a:xfrm>
            <a:prstGeom prst="chord">
              <a:avLst>
                <a:gd name="adj1" fmla="val 21432973"/>
                <a:gd name="adj2" fmla="val 12661237"/>
              </a:avLst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현 39"/>
            <p:cNvSpPr/>
            <p:nvPr/>
          </p:nvSpPr>
          <p:spPr>
            <a:xfrm rot="7467897">
              <a:off x="6494523" y="14476150"/>
              <a:ext cx="2493834" cy="2479002"/>
            </a:xfrm>
            <a:prstGeom prst="chord">
              <a:avLst>
                <a:gd name="adj1" fmla="val 21432973"/>
                <a:gd name="adj2" fmla="val 12661237"/>
              </a:avLst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현 40"/>
            <p:cNvSpPr/>
            <p:nvPr/>
          </p:nvSpPr>
          <p:spPr>
            <a:xfrm rot="7467897">
              <a:off x="6053829" y="14043969"/>
              <a:ext cx="3193205" cy="3174212"/>
            </a:xfrm>
            <a:prstGeom prst="chord">
              <a:avLst>
                <a:gd name="adj1" fmla="val 21432973"/>
                <a:gd name="adj2" fmla="val 12661237"/>
              </a:avLst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현 43"/>
            <p:cNvSpPr/>
            <p:nvPr/>
          </p:nvSpPr>
          <p:spPr>
            <a:xfrm rot="7467897">
              <a:off x="5692732" y="13731835"/>
              <a:ext cx="3730996" cy="3708805"/>
            </a:xfrm>
            <a:prstGeom prst="chord">
              <a:avLst>
                <a:gd name="adj1" fmla="val 21432973"/>
                <a:gd name="adj2" fmla="val 12661237"/>
              </a:avLst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" name="Picture 4" descr="쇼핑카트 쇼핑몰 카트 쇼핑 마트카트 이단 바구니 슈퍼마켓 트롤리 매장 시장바구니캐리어-11번가 모바일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667" b="57667" l="10000" r="90000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" b="38263"/>
          <a:stretch/>
        </p:blipFill>
        <p:spPr bwMode="auto">
          <a:xfrm>
            <a:off x="4777500" y="8343900"/>
            <a:ext cx="7282737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3135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"/>
          <p:cNvGrpSpPr/>
          <p:nvPr/>
        </p:nvGrpSpPr>
        <p:grpSpPr>
          <a:xfrm>
            <a:off x="496425" y="1022112"/>
            <a:ext cx="27055197" cy="12890304"/>
            <a:chOff x="323280" y="730080"/>
            <a:chExt cx="17618760" cy="9207360"/>
          </a:xfrm>
        </p:grpSpPr>
        <p:pic>
          <p:nvPicPr>
            <p:cNvPr id="102" name="Object 2"/>
            <p:cNvPicPr/>
            <p:nvPr/>
          </p:nvPicPr>
          <p:blipFill>
            <a:blip r:embed="rId2"/>
            <a:stretch/>
          </p:blipFill>
          <p:spPr>
            <a:xfrm>
              <a:off x="323280" y="730080"/>
              <a:ext cx="17618760" cy="9207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3" name="Group 2"/>
          <p:cNvGrpSpPr/>
          <p:nvPr/>
        </p:nvGrpSpPr>
        <p:grpSpPr>
          <a:xfrm>
            <a:off x="-6193" y="7058"/>
            <a:ext cx="28085200" cy="14399255"/>
            <a:chOff x="14400" y="5040"/>
            <a:chExt cx="18271080" cy="3519360"/>
          </a:xfrm>
        </p:grpSpPr>
        <p:pic>
          <p:nvPicPr>
            <p:cNvPr id="104" name="Object 5"/>
            <p:cNvPicPr/>
            <p:nvPr/>
          </p:nvPicPr>
          <p:blipFill>
            <a:blip r:embed="rId3"/>
            <a:stretch/>
          </p:blipFill>
          <p:spPr>
            <a:xfrm>
              <a:off x="14400" y="5040"/>
              <a:ext cx="18271080" cy="3519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5" name="CustomShape 3"/>
          <p:cNvSpPr/>
          <p:nvPr/>
        </p:nvSpPr>
        <p:spPr>
          <a:xfrm>
            <a:off x="12053534" y="481320"/>
            <a:ext cx="3940985" cy="1342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58" tIns="68029" rIns="136058" bIns="68029"/>
          <a:lstStyle/>
          <a:p>
            <a:pPr>
              <a:lnSpc>
                <a:spcPct val="100000"/>
              </a:lnSpc>
            </a:pPr>
            <a:endParaRPr lang="en-US" sz="8500" b="1" spc="-3" dirty="0">
              <a:latin typeface="Noto Sans CJK JP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611724" y="419628"/>
            <a:ext cx="10365234" cy="3820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58" tIns="68029" rIns="136058" bIns="68029"/>
          <a:lstStyle/>
          <a:p>
            <a:pPr>
              <a:lnSpc>
                <a:spcPct val="100000"/>
              </a:lnSpc>
            </a:pPr>
            <a:r>
              <a:rPr lang="en-US" sz="1900" spc="-3">
                <a:solidFill>
                  <a:srgbClr val="FFFFFF"/>
                </a:solidFill>
                <a:latin typeface="Noto Sans CJK KR Medium"/>
              </a:rPr>
              <a:t>autonomous-driving - Smart Cart</a:t>
            </a:r>
            <a:endParaRPr lang="en-US" sz="1900" spc="-3">
              <a:latin typeface="Noto Sans CJK JP"/>
            </a:endParaRPr>
          </a:p>
        </p:txBody>
      </p:sp>
      <p:pic>
        <p:nvPicPr>
          <p:cNvPr id="2050" name="Picture 2" descr="C:\Users\-\Desktop\person recogni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380" y="1843926"/>
            <a:ext cx="28244256" cy="1082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74305" y="12947139"/>
            <a:ext cx="19461162" cy="660633"/>
          </a:xfrm>
          <a:prstGeom prst="rect">
            <a:avLst/>
          </a:prstGeom>
          <a:noFill/>
        </p:spPr>
        <p:txBody>
          <a:bodyPr wrap="square" lIns="242764" tIns="121382" rIns="242764" bIns="121382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hlinkClick r:id="rId5"/>
              </a:rPr>
              <a:t> https://www.youtube.com/watch?v=_zm6L04LJxY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7408" y="13000416"/>
            <a:ext cx="1769197" cy="660633"/>
          </a:xfrm>
          <a:prstGeom prst="rect">
            <a:avLst/>
          </a:prstGeom>
          <a:noFill/>
        </p:spPr>
        <p:txBody>
          <a:bodyPr wrap="square" lIns="242764" tIns="121382" rIns="242764" bIns="121382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CustomShape 3"/>
          <p:cNvSpPr/>
          <p:nvPr/>
        </p:nvSpPr>
        <p:spPr>
          <a:xfrm>
            <a:off x="4481611" y="481320"/>
            <a:ext cx="19084826" cy="1342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36080" tIns="68040" rIns="136080" bIns="68040"/>
          <a:lstStyle/>
          <a:p>
            <a:pPr algn="ctr"/>
            <a:r>
              <a:rPr lang="ko-KR" altLang="en-US" sz="8800" b="1" spc="-2" dirty="0" smtClean="0">
                <a:solidFill>
                  <a:srgbClr val="FC5230"/>
                </a:solidFill>
                <a:latin typeface="Gmarket Sans Bold"/>
              </a:rPr>
              <a:t>사람 인식 기능</a:t>
            </a:r>
            <a:endParaRPr lang="en-US" altLang="ko-KR" sz="8800" b="1" spc="-2" dirty="0">
              <a:latin typeface="Noto Sans CJK JP"/>
            </a:endParaRPr>
          </a:p>
        </p:txBody>
      </p:sp>
    </p:spTree>
    <p:extLst>
      <p:ext uri="{BB962C8B-B14F-4D97-AF65-F5344CB8AC3E}">
        <p14:creationId xmlns:p14="http://schemas.microsoft.com/office/powerpoint/2010/main" val="29615221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2326</TotalTime>
  <Words>652</Words>
  <Application>Microsoft Office PowerPoint</Application>
  <PresentationFormat>사용자 지정</PresentationFormat>
  <Paragraphs>310</Paragraphs>
  <Slides>30</Slides>
  <Notes>3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-</cp:lastModifiedBy>
  <cp:revision>215</cp:revision>
  <dcterms:created xsi:type="dcterms:W3CDTF">2023-03-06T10:47:35Z</dcterms:created>
  <dcterms:modified xsi:type="dcterms:W3CDTF">2023-03-13T15:33:17Z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officegen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</vt:i4>
  </property>
</Properties>
</file>